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3" r:id="rId2"/>
  </p:sldMasterIdLst>
  <p:notesMasterIdLst>
    <p:notesMasterId r:id="rId32"/>
  </p:notesMasterIdLst>
  <p:sldIdLst>
    <p:sldId id="256" r:id="rId3"/>
    <p:sldId id="531" r:id="rId4"/>
    <p:sldId id="260" r:id="rId5"/>
    <p:sldId id="522" r:id="rId6"/>
    <p:sldId id="278" r:id="rId7"/>
    <p:sldId id="265" r:id="rId8"/>
    <p:sldId id="393" r:id="rId9"/>
    <p:sldId id="532" r:id="rId10"/>
    <p:sldId id="490" r:id="rId11"/>
    <p:sldId id="280" r:id="rId12"/>
    <p:sldId id="281" r:id="rId13"/>
    <p:sldId id="263" r:id="rId14"/>
    <p:sldId id="266" r:id="rId15"/>
    <p:sldId id="526" r:id="rId16"/>
    <p:sldId id="488" r:id="rId17"/>
    <p:sldId id="523" r:id="rId18"/>
    <p:sldId id="527" r:id="rId19"/>
    <p:sldId id="288" r:id="rId20"/>
    <p:sldId id="528" r:id="rId21"/>
    <p:sldId id="529" r:id="rId22"/>
    <p:sldId id="530" r:id="rId23"/>
    <p:sldId id="264" r:id="rId24"/>
    <p:sldId id="508" r:id="rId25"/>
    <p:sldId id="282" r:id="rId26"/>
    <p:sldId id="510" r:id="rId27"/>
    <p:sldId id="287" r:id="rId28"/>
    <p:sldId id="286" r:id="rId29"/>
    <p:sldId id="289" r:id="rId30"/>
    <p:sldId id="396"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0103"/>
    <a:srgbClr val="460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3440"/>
  </p:normalViewPr>
  <p:slideViewPr>
    <p:cSldViewPr>
      <p:cViewPr varScale="1">
        <p:scale>
          <a:sx n="81" d="100"/>
          <a:sy n="81" d="100"/>
        </p:scale>
        <p:origin x="2520" y="192"/>
      </p:cViewPr>
      <p:guideLst>
        <p:guide orient="horz" pos="2160"/>
        <p:guide pos="2880"/>
      </p:guideLst>
    </p:cSldViewPr>
  </p:slideViewPr>
  <p:notesTextViewPr>
    <p:cViewPr>
      <p:scale>
        <a:sx n="1" d="1"/>
        <a:sy n="1" d="1"/>
      </p:scale>
      <p:origin x="0" y="0"/>
    </p:cViewPr>
  </p:notesTextViewPr>
  <p:notesViewPr>
    <p:cSldViewPr>
      <p:cViewPr varScale="1">
        <p:scale>
          <a:sx n="86" d="100"/>
          <a:sy n="86" d="100"/>
        </p:scale>
        <p:origin x="3928"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415757-0F8C-C743-8E46-87F4AC513C73}" type="doc">
      <dgm:prSet loTypeId="urn:microsoft.com/office/officeart/2005/8/layout/hierarchy2" loCatId="hierarchy" qsTypeId="urn:microsoft.com/office/officeart/2005/8/quickstyle/simple4" qsCatId="simple" csTypeId="urn:microsoft.com/office/officeart/2005/8/colors/accent1_2" csCatId="accent1" phldr="1"/>
      <dgm:spPr/>
      <dgm:t>
        <a:bodyPr/>
        <a:lstStyle/>
        <a:p>
          <a:endParaRPr lang="en-US"/>
        </a:p>
      </dgm:t>
    </dgm:pt>
    <dgm:pt modelId="{2C4DFA79-CA84-5A4E-B9AC-95D1AF9D078D}">
      <dgm:prSet phldrT="[Text]"/>
      <dgm:spPr/>
      <dgm:t>
        <a:bodyPr/>
        <a:lstStyle/>
        <a:p>
          <a:r>
            <a:rPr lang="en-US" dirty="0">
              <a:solidFill>
                <a:schemeClr val="bg1"/>
              </a:solidFill>
            </a:rPr>
            <a:t>Prolapse</a:t>
          </a:r>
        </a:p>
      </dgm:t>
    </dgm:pt>
    <dgm:pt modelId="{A5F47FCF-9E82-6442-9425-D21CC802C01D}" type="parTrans" cxnId="{CB884842-1449-CD4E-9B52-F0CD6028F41F}">
      <dgm:prSet/>
      <dgm:spPr/>
      <dgm:t>
        <a:bodyPr/>
        <a:lstStyle/>
        <a:p>
          <a:endParaRPr lang="en-US"/>
        </a:p>
      </dgm:t>
    </dgm:pt>
    <dgm:pt modelId="{4BF4E6B5-E6DE-164B-9593-D52979F90EF1}" type="sibTrans" cxnId="{CB884842-1449-CD4E-9B52-F0CD6028F41F}">
      <dgm:prSet/>
      <dgm:spPr/>
      <dgm:t>
        <a:bodyPr/>
        <a:lstStyle/>
        <a:p>
          <a:endParaRPr lang="en-US"/>
        </a:p>
      </dgm:t>
    </dgm:pt>
    <dgm:pt modelId="{F4040793-22F8-6C44-9F0C-2E22880DD517}">
      <dgm:prSet phldrT="[Text]"/>
      <dgm:spPr/>
      <dgm:t>
        <a:bodyPr/>
        <a:lstStyle/>
        <a:p>
          <a:r>
            <a:rPr lang="en-US" dirty="0">
              <a:solidFill>
                <a:schemeClr val="bg1"/>
              </a:solidFill>
            </a:rPr>
            <a:t>Conservative Management</a:t>
          </a:r>
        </a:p>
      </dgm:t>
    </dgm:pt>
    <dgm:pt modelId="{DFD2DCB4-DFDD-7E43-8AED-D4FC066F7BB9}" type="parTrans" cxnId="{CD970312-DF4C-8C4B-9A56-E4A4D8EEF2DF}">
      <dgm:prSet/>
      <dgm:spPr/>
      <dgm:t>
        <a:bodyPr/>
        <a:lstStyle/>
        <a:p>
          <a:endParaRPr lang="en-US"/>
        </a:p>
      </dgm:t>
    </dgm:pt>
    <dgm:pt modelId="{61AA9FDE-F253-4C4C-9E35-5A2B2FD05816}" type="sibTrans" cxnId="{CD970312-DF4C-8C4B-9A56-E4A4D8EEF2DF}">
      <dgm:prSet/>
      <dgm:spPr/>
      <dgm:t>
        <a:bodyPr/>
        <a:lstStyle/>
        <a:p>
          <a:endParaRPr lang="en-US"/>
        </a:p>
      </dgm:t>
    </dgm:pt>
    <dgm:pt modelId="{53C55384-F985-4241-9BAD-52C1919962A4}">
      <dgm:prSet phldrT="[Text]"/>
      <dgm:spPr/>
      <dgm:t>
        <a:bodyPr/>
        <a:lstStyle/>
        <a:p>
          <a:r>
            <a:rPr lang="en-US" dirty="0">
              <a:solidFill>
                <a:schemeClr val="bg1"/>
              </a:solidFill>
            </a:rPr>
            <a:t>Observation</a:t>
          </a:r>
        </a:p>
        <a:p>
          <a:r>
            <a:rPr lang="en-US" dirty="0">
              <a:solidFill>
                <a:schemeClr val="bg1"/>
              </a:solidFill>
            </a:rPr>
            <a:t>PT</a:t>
          </a:r>
        </a:p>
      </dgm:t>
    </dgm:pt>
    <dgm:pt modelId="{5CF3D63E-30B3-044A-8097-2E2E3097C025}" type="parTrans" cxnId="{0A46D842-212A-5545-B4C7-46B58D4EF2A6}">
      <dgm:prSet/>
      <dgm:spPr/>
      <dgm:t>
        <a:bodyPr/>
        <a:lstStyle/>
        <a:p>
          <a:endParaRPr lang="en-US"/>
        </a:p>
      </dgm:t>
    </dgm:pt>
    <dgm:pt modelId="{1AEC8CD4-C22A-F74E-9BF6-FD636FE270FA}" type="sibTrans" cxnId="{0A46D842-212A-5545-B4C7-46B58D4EF2A6}">
      <dgm:prSet/>
      <dgm:spPr/>
      <dgm:t>
        <a:bodyPr/>
        <a:lstStyle/>
        <a:p>
          <a:endParaRPr lang="en-US"/>
        </a:p>
      </dgm:t>
    </dgm:pt>
    <dgm:pt modelId="{2D2A6EFE-1C6E-FD43-AE1C-067E909AA80E}">
      <dgm:prSet phldrT="[Text]"/>
      <dgm:spPr/>
      <dgm:t>
        <a:bodyPr/>
        <a:lstStyle/>
        <a:p>
          <a:r>
            <a:rPr lang="en-US" dirty="0">
              <a:solidFill>
                <a:schemeClr val="bg1"/>
              </a:solidFill>
            </a:rPr>
            <a:t>Pessary</a:t>
          </a:r>
        </a:p>
      </dgm:t>
    </dgm:pt>
    <dgm:pt modelId="{B0861137-EF6A-FA42-BD15-BDE558E56742}" type="parTrans" cxnId="{011A66CE-0558-8549-AD38-1E8442C9B3BE}">
      <dgm:prSet/>
      <dgm:spPr/>
      <dgm:t>
        <a:bodyPr/>
        <a:lstStyle/>
        <a:p>
          <a:endParaRPr lang="en-US"/>
        </a:p>
      </dgm:t>
    </dgm:pt>
    <dgm:pt modelId="{50AA4F10-6C67-A04B-A8C9-F93AB1FEF19C}" type="sibTrans" cxnId="{011A66CE-0558-8549-AD38-1E8442C9B3BE}">
      <dgm:prSet/>
      <dgm:spPr/>
      <dgm:t>
        <a:bodyPr/>
        <a:lstStyle/>
        <a:p>
          <a:endParaRPr lang="en-US"/>
        </a:p>
      </dgm:t>
    </dgm:pt>
    <dgm:pt modelId="{7BE915A6-A015-1A43-8CAB-959AA6CF6494}">
      <dgm:prSet phldrT="[Text]"/>
      <dgm:spPr/>
      <dgm:t>
        <a:bodyPr/>
        <a:lstStyle/>
        <a:p>
          <a:r>
            <a:rPr lang="en-US" dirty="0">
              <a:solidFill>
                <a:schemeClr val="bg1"/>
              </a:solidFill>
            </a:rPr>
            <a:t>Surgery</a:t>
          </a:r>
        </a:p>
        <a:p>
          <a:r>
            <a:rPr lang="en-US" dirty="0">
              <a:solidFill>
                <a:schemeClr val="bg1"/>
              </a:solidFill>
            </a:rPr>
            <a:t>(+/- Hysterectomy)</a:t>
          </a:r>
        </a:p>
      </dgm:t>
    </dgm:pt>
    <dgm:pt modelId="{C3E154F6-E200-A74D-B930-E75DB192A1F5}" type="parTrans" cxnId="{CA5384F4-AD6F-B441-84BF-160DD48ED3FE}">
      <dgm:prSet/>
      <dgm:spPr/>
      <dgm:t>
        <a:bodyPr/>
        <a:lstStyle/>
        <a:p>
          <a:endParaRPr lang="en-US"/>
        </a:p>
      </dgm:t>
    </dgm:pt>
    <dgm:pt modelId="{A3626980-2C73-B14E-A105-96F5728484C1}" type="sibTrans" cxnId="{CA5384F4-AD6F-B441-84BF-160DD48ED3FE}">
      <dgm:prSet/>
      <dgm:spPr/>
      <dgm:t>
        <a:bodyPr/>
        <a:lstStyle/>
        <a:p>
          <a:endParaRPr lang="en-US"/>
        </a:p>
      </dgm:t>
    </dgm:pt>
    <dgm:pt modelId="{BCE6500F-9709-3C4D-9DB7-E8A1D2D5A73E}">
      <dgm:prSet phldrT="[Text]"/>
      <dgm:spPr/>
      <dgm:t>
        <a:bodyPr/>
        <a:lstStyle/>
        <a:p>
          <a:r>
            <a:rPr lang="en-US" dirty="0">
              <a:solidFill>
                <a:schemeClr val="bg1"/>
              </a:solidFill>
            </a:rPr>
            <a:t>Vaginal</a:t>
          </a:r>
        </a:p>
      </dgm:t>
    </dgm:pt>
    <dgm:pt modelId="{E6D3DF3A-106B-E040-9A14-8E8AB372F213}" type="parTrans" cxnId="{60F49088-509C-3142-A8FE-78FA10FC669B}">
      <dgm:prSet/>
      <dgm:spPr/>
      <dgm:t>
        <a:bodyPr/>
        <a:lstStyle/>
        <a:p>
          <a:endParaRPr lang="en-US"/>
        </a:p>
      </dgm:t>
    </dgm:pt>
    <dgm:pt modelId="{2D4BA6D6-D97F-1C49-9B87-EFB613F19862}" type="sibTrans" cxnId="{60F49088-509C-3142-A8FE-78FA10FC669B}">
      <dgm:prSet/>
      <dgm:spPr/>
      <dgm:t>
        <a:bodyPr/>
        <a:lstStyle/>
        <a:p>
          <a:endParaRPr lang="en-US"/>
        </a:p>
      </dgm:t>
    </dgm:pt>
    <dgm:pt modelId="{9CA2B7CF-9F9C-554E-B2DD-9DE679E3B399}">
      <dgm:prSet phldrT="[Text]"/>
      <dgm:spPr/>
      <dgm:t>
        <a:bodyPr/>
        <a:lstStyle/>
        <a:p>
          <a:r>
            <a:rPr lang="en-US" dirty="0">
              <a:solidFill>
                <a:schemeClr val="bg1"/>
              </a:solidFill>
            </a:rPr>
            <a:t>Abdominal</a:t>
          </a:r>
        </a:p>
      </dgm:t>
    </dgm:pt>
    <dgm:pt modelId="{AF2277A0-0131-D049-B88D-43212690F995}" type="parTrans" cxnId="{8A3DFCE6-D9A0-EB4B-8E05-AF1CA3BD9FE1}">
      <dgm:prSet/>
      <dgm:spPr/>
      <dgm:t>
        <a:bodyPr/>
        <a:lstStyle/>
        <a:p>
          <a:endParaRPr lang="en-US"/>
        </a:p>
      </dgm:t>
    </dgm:pt>
    <dgm:pt modelId="{7A23D757-E1FF-8049-92FA-27365EA830CF}" type="sibTrans" cxnId="{8A3DFCE6-D9A0-EB4B-8E05-AF1CA3BD9FE1}">
      <dgm:prSet/>
      <dgm:spPr/>
      <dgm:t>
        <a:bodyPr/>
        <a:lstStyle/>
        <a:p>
          <a:endParaRPr lang="en-US"/>
        </a:p>
      </dgm:t>
    </dgm:pt>
    <dgm:pt modelId="{99BDE3E7-26B4-524F-BB86-1CAA6B023AB5}">
      <dgm:prSet phldrT="[Text]"/>
      <dgm:spPr/>
      <dgm:t>
        <a:bodyPr/>
        <a:lstStyle/>
        <a:p>
          <a:r>
            <a:rPr lang="en-US" dirty="0">
              <a:solidFill>
                <a:schemeClr val="bg1"/>
              </a:solidFill>
            </a:rPr>
            <a:t>Mesh</a:t>
          </a:r>
        </a:p>
      </dgm:t>
    </dgm:pt>
    <dgm:pt modelId="{5EF75E01-6632-F843-BCE5-9B1071E81AC9}" type="parTrans" cxnId="{EE0A34C9-F4B9-2E41-8C4C-296DEA17188D}">
      <dgm:prSet/>
      <dgm:spPr/>
      <dgm:t>
        <a:bodyPr/>
        <a:lstStyle/>
        <a:p>
          <a:endParaRPr lang="en-US"/>
        </a:p>
      </dgm:t>
    </dgm:pt>
    <dgm:pt modelId="{55736339-1E38-9440-A096-98BC37D96272}" type="sibTrans" cxnId="{EE0A34C9-F4B9-2E41-8C4C-296DEA17188D}">
      <dgm:prSet/>
      <dgm:spPr/>
      <dgm:t>
        <a:bodyPr/>
        <a:lstStyle/>
        <a:p>
          <a:endParaRPr lang="en-US"/>
        </a:p>
      </dgm:t>
    </dgm:pt>
    <dgm:pt modelId="{65A5F12D-478C-8C43-86EA-E047FDD738A8}">
      <dgm:prSet phldrT="[Text]"/>
      <dgm:spPr/>
      <dgm:t>
        <a:bodyPr/>
        <a:lstStyle/>
        <a:p>
          <a:r>
            <a:rPr lang="en-US" dirty="0" err="1">
              <a:solidFill>
                <a:schemeClr val="bg1"/>
              </a:solidFill>
            </a:rPr>
            <a:t>NonMesh</a:t>
          </a:r>
          <a:endParaRPr lang="en-US" dirty="0">
            <a:solidFill>
              <a:schemeClr val="bg1"/>
            </a:solidFill>
          </a:endParaRPr>
        </a:p>
      </dgm:t>
    </dgm:pt>
    <dgm:pt modelId="{AE0EC578-C6BC-9742-9D44-C0444DF20108}" type="parTrans" cxnId="{D01F9688-E77A-A242-863F-F14B44B6DE9E}">
      <dgm:prSet/>
      <dgm:spPr/>
      <dgm:t>
        <a:bodyPr/>
        <a:lstStyle/>
        <a:p>
          <a:endParaRPr lang="en-US"/>
        </a:p>
      </dgm:t>
    </dgm:pt>
    <dgm:pt modelId="{DC57883A-8197-BC4A-A3BE-D80E7C90CCEA}" type="sibTrans" cxnId="{D01F9688-E77A-A242-863F-F14B44B6DE9E}">
      <dgm:prSet/>
      <dgm:spPr/>
      <dgm:t>
        <a:bodyPr/>
        <a:lstStyle/>
        <a:p>
          <a:endParaRPr lang="en-US"/>
        </a:p>
      </dgm:t>
    </dgm:pt>
    <dgm:pt modelId="{44BD4399-E963-5A40-B2DC-69DB9507B20A}">
      <dgm:prSet phldrT="[Text]"/>
      <dgm:spPr/>
      <dgm:t>
        <a:bodyPr/>
        <a:lstStyle/>
        <a:p>
          <a:r>
            <a:rPr lang="en-US" dirty="0">
              <a:solidFill>
                <a:schemeClr val="bg1"/>
              </a:solidFill>
            </a:rPr>
            <a:t>Mesh</a:t>
          </a:r>
        </a:p>
        <a:p>
          <a:r>
            <a:rPr lang="en-US" dirty="0">
              <a:solidFill>
                <a:schemeClr val="bg1"/>
              </a:solidFill>
            </a:rPr>
            <a:t>Laparoscopic</a:t>
          </a:r>
        </a:p>
      </dgm:t>
    </dgm:pt>
    <dgm:pt modelId="{AB7A81B2-4EC3-DA4E-BC80-3D72E402B08E}" type="parTrans" cxnId="{41D144BE-4CC8-4D4A-9357-C31FA9B1CE2D}">
      <dgm:prSet/>
      <dgm:spPr/>
      <dgm:t>
        <a:bodyPr/>
        <a:lstStyle/>
        <a:p>
          <a:endParaRPr lang="en-US"/>
        </a:p>
      </dgm:t>
    </dgm:pt>
    <dgm:pt modelId="{E06ADC7B-2BF1-2043-A16D-F1B9E4A72813}" type="sibTrans" cxnId="{41D144BE-4CC8-4D4A-9357-C31FA9B1CE2D}">
      <dgm:prSet/>
      <dgm:spPr/>
      <dgm:t>
        <a:bodyPr/>
        <a:lstStyle/>
        <a:p>
          <a:endParaRPr lang="en-US"/>
        </a:p>
      </dgm:t>
    </dgm:pt>
    <dgm:pt modelId="{27585588-7700-EB4C-A714-B777D9FDC47C}">
      <dgm:prSet phldrT="[Text]"/>
      <dgm:spPr/>
      <dgm:t>
        <a:bodyPr/>
        <a:lstStyle/>
        <a:p>
          <a:r>
            <a:rPr lang="en-US" dirty="0">
              <a:solidFill>
                <a:schemeClr val="bg1"/>
              </a:solidFill>
            </a:rPr>
            <a:t>Mesh</a:t>
          </a:r>
        </a:p>
        <a:p>
          <a:r>
            <a:rPr lang="en-US" dirty="0">
              <a:solidFill>
                <a:schemeClr val="bg1"/>
              </a:solidFill>
            </a:rPr>
            <a:t>Open</a:t>
          </a:r>
        </a:p>
      </dgm:t>
    </dgm:pt>
    <dgm:pt modelId="{710ABB30-95DA-A949-A2AF-BD1C5E8EA47B}" type="parTrans" cxnId="{C19AC60E-C40F-A946-BBD1-03460B0E309E}">
      <dgm:prSet/>
      <dgm:spPr/>
      <dgm:t>
        <a:bodyPr/>
        <a:lstStyle/>
        <a:p>
          <a:endParaRPr lang="en-US"/>
        </a:p>
      </dgm:t>
    </dgm:pt>
    <dgm:pt modelId="{341E83B2-219F-2142-9826-3C5042387411}" type="sibTrans" cxnId="{C19AC60E-C40F-A946-BBD1-03460B0E309E}">
      <dgm:prSet/>
      <dgm:spPr/>
      <dgm:t>
        <a:bodyPr/>
        <a:lstStyle/>
        <a:p>
          <a:endParaRPr lang="en-US"/>
        </a:p>
      </dgm:t>
    </dgm:pt>
    <dgm:pt modelId="{E939DD2B-E29E-384D-B624-F43CAF25A780}" type="pres">
      <dgm:prSet presAssocID="{6A415757-0F8C-C743-8E46-87F4AC513C73}" presName="diagram" presStyleCnt="0">
        <dgm:presLayoutVars>
          <dgm:chPref val="1"/>
          <dgm:dir/>
          <dgm:animOne val="branch"/>
          <dgm:animLvl val="lvl"/>
          <dgm:resizeHandles val="exact"/>
        </dgm:presLayoutVars>
      </dgm:prSet>
      <dgm:spPr/>
    </dgm:pt>
    <dgm:pt modelId="{BD42A66D-E46F-5C4F-BC45-830533C77B2E}" type="pres">
      <dgm:prSet presAssocID="{2C4DFA79-CA84-5A4E-B9AC-95D1AF9D078D}" presName="root1" presStyleCnt="0"/>
      <dgm:spPr/>
    </dgm:pt>
    <dgm:pt modelId="{037B7DEB-8109-BF40-B406-C18350D9E7DB}" type="pres">
      <dgm:prSet presAssocID="{2C4DFA79-CA84-5A4E-B9AC-95D1AF9D078D}" presName="LevelOneTextNode" presStyleLbl="node0" presStyleIdx="0" presStyleCnt="1">
        <dgm:presLayoutVars>
          <dgm:chPref val="3"/>
        </dgm:presLayoutVars>
      </dgm:prSet>
      <dgm:spPr/>
    </dgm:pt>
    <dgm:pt modelId="{03902D52-0C33-A540-B985-5D355DD73A99}" type="pres">
      <dgm:prSet presAssocID="{2C4DFA79-CA84-5A4E-B9AC-95D1AF9D078D}" presName="level2hierChild" presStyleCnt="0"/>
      <dgm:spPr/>
    </dgm:pt>
    <dgm:pt modelId="{00C612A7-8D76-074C-829B-C34F62880200}" type="pres">
      <dgm:prSet presAssocID="{DFD2DCB4-DFDD-7E43-8AED-D4FC066F7BB9}" presName="conn2-1" presStyleLbl="parChTrans1D2" presStyleIdx="0" presStyleCnt="2"/>
      <dgm:spPr/>
    </dgm:pt>
    <dgm:pt modelId="{44281A49-26FC-4F4B-8C32-43E4E011DC1E}" type="pres">
      <dgm:prSet presAssocID="{DFD2DCB4-DFDD-7E43-8AED-D4FC066F7BB9}" presName="connTx" presStyleLbl="parChTrans1D2" presStyleIdx="0" presStyleCnt="2"/>
      <dgm:spPr/>
    </dgm:pt>
    <dgm:pt modelId="{788EF671-5165-984C-AD4E-CFD9FD7923D4}" type="pres">
      <dgm:prSet presAssocID="{F4040793-22F8-6C44-9F0C-2E22880DD517}" presName="root2" presStyleCnt="0"/>
      <dgm:spPr/>
    </dgm:pt>
    <dgm:pt modelId="{B4B4D96E-2929-6640-8818-A82901F04C2B}" type="pres">
      <dgm:prSet presAssocID="{F4040793-22F8-6C44-9F0C-2E22880DD517}" presName="LevelTwoTextNode" presStyleLbl="node2" presStyleIdx="0" presStyleCnt="2">
        <dgm:presLayoutVars>
          <dgm:chPref val="3"/>
        </dgm:presLayoutVars>
      </dgm:prSet>
      <dgm:spPr/>
    </dgm:pt>
    <dgm:pt modelId="{7B56A605-277E-7347-BB92-7BDCBF61236F}" type="pres">
      <dgm:prSet presAssocID="{F4040793-22F8-6C44-9F0C-2E22880DD517}" presName="level3hierChild" presStyleCnt="0"/>
      <dgm:spPr/>
    </dgm:pt>
    <dgm:pt modelId="{05F6A3C1-1D02-9745-9145-0D25544242F0}" type="pres">
      <dgm:prSet presAssocID="{5CF3D63E-30B3-044A-8097-2E2E3097C025}" presName="conn2-1" presStyleLbl="parChTrans1D3" presStyleIdx="0" presStyleCnt="4"/>
      <dgm:spPr/>
    </dgm:pt>
    <dgm:pt modelId="{0BC92639-F5C0-BF48-BAB9-A65F98B4F3C4}" type="pres">
      <dgm:prSet presAssocID="{5CF3D63E-30B3-044A-8097-2E2E3097C025}" presName="connTx" presStyleLbl="parChTrans1D3" presStyleIdx="0" presStyleCnt="4"/>
      <dgm:spPr/>
    </dgm:pt>
    <dgm:pt modelId="{F9E2BE92-FFB8-AE47-89DF-9C6D916B5811}" type="pres">
      <dgm:prSet presAssocID="{53C55384-F985-4241-9BAD-52C1919962A4}" presName="root2" presStyleCnt="0"/>
      <dgm:spPr/>
    </dgm:pt>
    <dgm:pt modelId="{5A807398-7641-2244-A327-F5F62C67E75C}" type="pres">
      <dgm:prSet presAssocID="{53C55384-F985-4241-9BAD-52C1919962A4}" presName="LevelTwoTextNode" presStyleLbl="node3" presStyleIdx="0" presStyleCnt="4">
        <dgm:presLayoutVars>
          <dgm:chPref val="3"/>
        </dgm:presLayoutVars>
      </dgm:prSet>
      <dgm:spPr/>
    </dgm:pt>
    <dgm:pt modelId="{18B52A6C-0B9F-E349-BE4C-FC52DA527CB5}" type="pres">
      <dgm:prSet presAssocID="{53C55384-F985-4241-9BAD-52C1919962A4}" presName="level3hierChild" presStyleCnt="0"/>
      <dgm:spPr/>
    </dgm:pt>
    <dgm:pt modelId="{691E730C-97C5-4C46-8EAC-6B6A813EF8CF}" type="pres">
      <dgm:prSet presAssocID="{B0861137-EF6A-FA42-BD15-BDE558E56742}" presName="conn2-1" presStyleLbl="parChTrans1D3" presStyleIdx="1" presStyleCnt="4"/>
      <dgm:spPr/>
    </dgm:pt>
    <dgm:pt modelId="{95BE9E01-1255-E649-8019-A70C17598DD3}" type="pres">
      <dgm:prSet presAssocID="{B0861137-EF6A-FA42-BD15-BDE558E56742}" presName="connTx" presStyleLbl="parChTrans1D3" presStyleIdx="1" presStyleCnt="4"/>
      <dgm:spPr/>
    </dgm:pt>
    <dgm:pt modelId="{1CB206D5-04B7-2846-8ADE-E8E72E58A06A}" type="pres">
      <dgm:prSet presAssocID="{2D2A6EFE-1C6E-FD43-AE1C-067E909AA80E}" presName="root2" presStyleCnt="0"/>
      <dgm:spPr/>
    </dgm:pt>
    <dgm:pt modelId="{569BA929-B1EB-F742-B95C-2F38B7328D83}" type="pres">
      <dgm:prSet presAssocID="{2D2A6EFE-1C6E-FD43-AE1C-067E909AA80E}" presName="LevelTwoTextNode" presStyleLbl="node3" presStyleIdx="1" presStyleCnt="4">
        <dgm:presLayoutVars>
          <dgm:chPref val="3"/>
        </dgm:presLayoutVars>
      </dgm:prSet>
      <dgm:spPr/>
    </dgm:pt>
    <dgm:pt modelId="{83F3A065-7A52-5F43-8209-DA47FD085B06}" type="pres">
      <dgm:prSet presAssocID="{2D2A6EFE-1C6E-FD43-AE1C-067E909AA80E}" presName="level3hierChild" presStyleCnt="0"/>
      <dgm:spPr/>
    </dgm:pt>
    <dgm:pt modelId="{41AC8534-A512-534E-81C0-FF9519FE2959}" type="pres">
      <dgm:prSet presAssocID="{C3E154F6-E200-A74D-B930-E75DB192A1F5}" presName="conn2-1" presStyleLbl="parChTrans1D2" presStyleIdx="1" presStyleCnt="2"/>
      <dgm:spPr/>
    </dgm:pt>
    <dgm:pt modelId="{09307C59-0E9D-664D-873A-5E1DEB3B54D3}" type="pres">
      <dgm:prSet presAssocID="{C3E154F6-E200-A74D-B930-E75DB192A1F5}" presName="connTx" presStyleLbl="parChTrans1D2" presStyleIdx="1" presStyleCnt="2"/>
      <dgm:spPr/>
    </dgm:pt>
    <dgm:pt modelId="{0816D490-4842-0940-9A23-9998EF15D7AF}" type="pres">
      <dgm:prSet presAssocID="{7BE915A6-A015-1A43-8CAB-959AA6CF6494}" presName="root2" presStyleCnt="0"/>
      <dgm:spPr/>
    </dgm:pt>
    <dgm:pt modelId="{EFC59CE3-83DB-5749-8B18-1AEA55799B80}" type="pres">
      <dgm:prSet presAssocID="{7BE915A6-A015-1A43-8CAB-959AA6CF6494}" presName="LevelTwoTextNode" presStyleLbl="node2" presStyleIdx="1" presStyleCnt="2">
        <dgm:presLayoutVars>
          <dgm:chPref val="3"/>
        </dgm:presLayoutVars>
      </dgm:prSet>
      <dgm:spPr/>
    </dgm:pt>
    <dgm:pt modelId="{9657DF79-3CF3-E345-96D4-48ABE535F260}" type="pres">
      <dgm:prSet presAssocID="{7BE915A6-A015-1A43-8CAB-959AA6CF6494}" presName="level3hierChild" presStyleCnt="0"/>
      <dgm:spPr/>
    </dgm:pt>
    <dgm:pt modelId="{5B2B9571-2C64-934D-8988-1CDED2ACDF92}" type="pres">
      <dgm:prSet presAssocID="{E6D3DF3A-106B-E040-9A14-8E8AB372F213}" presName="conn2-1" presStyleLbl="parChTrans1D3" presStyleIdx="2" presStyleCnt="4"/>
      <dgm:spPr/>
    </dgm:pt>
    <dgm:pt modelId="{7A8ACCA6-0189-C34F-BE4F-6DAFF3172E26}" type="pres">
      <dgm:prSet presAssocID="{E6D3DF3A-106B-E040-9A14-8E8AB372F213}" presName="connTx" presStyleLbl="parChTrans1D3" presStyleIdx="2" presStyleCnt="4"/>
      <dgm:spPr/>
    </dgm:pt>
    <dgm:pt modelId="{092B2760-4313-A746-9128-2F059E3E5703}" type="pres">
      <dgm:prSet presAssocID="{BCE6500F-9709-3C4D-9DB7-E8A1D2D5A73E}" presName="root2" presStyleCnt="0"/>
      <dgm:spPr/>
    </dgm:pt>
    <dgm:pt modelId="{34889A02-03F7-E947-A279-319BC0A87325}" type="pres">
      <dgm:prSet presAssocID="{BCE6500F-9709-3C4D-9DB7-E8A1D2D5A73E}" presName="LevelTwoTextNode" presStyleLbl="node3" presStyleIdx="2" presStyleCnt="4">
        <dgm:presLayoutVars>
          <dgm:chPref val="3"/>
        </dgm:presLayoutVars>
      </dgm:prSet>
      <dgm:spPr/>
    </dgm:pt>
    <dgm:pt modelId="{2C9F4CEE-6408-2548-9B01-812E967A7156}" type="pres">
      <dgm:prSet presAssocID="{BCE6500F-9709-3C4D-9DB7-E8A1D2D5A73E}" presName="level3hierChild" presStyleCnt="0"/>
      <dgm:spPr/>
    </dgm:pt>
    <dgm:pt modelId="{9086AC28-A889-EC4B-95FE-92B4A1442557}" type="pres">
      <dgm:prSet presAssocID="{5EF75E01-6632-F843-BCE5-9B1071E81AC9}" presName="conn2-1" presStyleLbl="parChTrans1D4" presStyleIdx="0" presStyleCnt="4"/>
      <dgm:spPr/>
    </dgm:pt>
    <dgm:pt modelId="{E3660E28-D70D-674D-BE39-7CE585FEB1A7}" type="pres">
      <dgm:prSet presAssocID="{5EF75E01-6632-F843-BCE5-9B1071E81AC9}" presName="connTx" presStyleLbl="parChTrans1D4" presStyleIdx="0" presStyleCnt="4"/>
      <dgm:spPr/>
    </dgm:pt>
    <dgm:pt modelId="{4189EF48-597B-A448-8049-24512946E26B}" type="pres">
      <dgm:prSet presAssocID="{99BDE3E7-26B4-524F-BB86-1CAA6B023AB5}" presName="root2" presStyleCnt="0"/>
      <dgm:spPr/>
    </dgm:pt>
    <dgm:pt modelId="{0EAFA26C-694B-3B4B-A95D-EA2B6F61FB65}" type="pres">
      <dgm:prSet presAssocID="{99BDE3E7-26B4-524F-BB86-1CAA6B023AB5}" presName="LevelTwoTextNode" presStyleLbl="node4" presStyleIdx="0" presStyleCnt="4">
        <dgm:presLayoutVars>
          <dgm:chPref val="3"/>
        </dgm:presLayoutVars>
      </dgm:prSet>
      <dgm:spPr/>
    </dgm:pt>
    <dgm:pt modelId="{E4309175-5C40-DD41-8383-6DD500CE89F0}" type="pres">
      <dgm:prSet presAssocID="{99BDE3E7-26B4-524F-BB86-1CAA6B023AB5}" presName="level3hierChild" presStyleCnt="0"/>
      <dgm:spPr/>
    </dgm:pt>
    <dgm:pt modelId="{020AF24D-6FEF-CA45-9A74-B59564C1A52C}" type="pres">
      <dgm:prSet presAssocID="{AE0EC578-C6BC-9742-9D44-C0444DF20108}" presName="conn2-1" presStyleLbl="parChTrans1D4" presStyleIdx="1" presStyleCnt="4"/>
      <dgm:spPr/>
    </dgm:pt>
    <dgm:pt modelId="{287C3BF5-B6FD-A443-8E34-66419211135F}" type="pres">
      <dgm:prSet presAssocID="{AE0EC578-C6BC-9742-9D44-C0444DF20108}" presName="connTx" presStyleLbl="parChTrans1D4" presStyleIdx="1" presStyleCnt="4"/>
      <dgm:spPr/>
    </dgm:pt>
    <dgm:pt modelId="{4DAC39E7-683E-DD4D-BC58-387C1702E5FD}" type="pres">
      <dgm:prSet presAssocID="{65A5F12D-478C-8C43-86EA-E047FDD738A8}" presName="root2" presStyleCnt="0"/>
      <dgm:spPr/>
    </dgm:pt>
    <dgm:pt modelId="{FA9297B7-5157-0648-855F-2690B121CD2B}" type="pres">
      <dgm:prSet presAssocID="{65A5F12D-478C-8C43-86EA-E047FDD738A8}" presName="LevelTwoTextNode" presStyleLbl="node4" presStyleIdx="1" presStyleCnt="4">
        <dgm:presLayoutVars>
          <dgm:chPref val="3"/>
        </dgm:presLayoutVars>
      </dgm:prSet>
      <dgm:spPr/>
    </dgm:pt>
    <dgm:pt modelId="{23D53AD5-AAA0-0049-B651-EAED2B2700F6}" type="pres">
      <dgm:prSet presAssocID="{65A5F12D-478C-8C43-86EA-E047FDD738A8}" presName="level3hierChild" presStyleCnt="0"/>
      <dgm:spPr/>
    </dgm:pt>
    <dgm:pt modelId="{0115E594-C7F9-394A-856B-EDFC2D467439}" type="pres">
      <dgm:prSet presAssocID="{AF2277A0-0131-D049-B88D-43212690F995}" presName="conn2-1" presStyleLbl="parChTrans1D3" presStyleIdx="3" presStyleCnt="4"/>
      <dgm:spPr/>
    </dgm:pt>
    <dgm:pt modelId="{F2B05D41-04BC-AD43-894F-6C38F98A2896}" type="pres">
      <dgm:prSet presAssocID="{AF2277A0-0131-D049-B88D-43212690F995}" presName="connTx" presStyleLbl="parChTrans1D3" presStyleIdx="3" presStyleCnt="4"/>
      <dgm:spPr/>
    </dgm:pt>
    <dgm:pt modelId="{549204F3-0D12-E34D-8815-3F3B078994E7}" type="pres">
      <dgm:prSet presAssocID="{9CA2B7CF-9F9C-554E-B2DD-9DE679E3B399}" presName="root2" presStyleCnt="0"/>
      <dgm:spPr/>
    </dgm:pt>
    <dgm:pt modelId="{741C1A67-30C2-5F45-A133-5417E8A1E6E0}" type="pres">
      <dgm:prSet presAssocID="{9CA2B7CF-9F9C-554E-B2DD-9DE679E3B399}" presName="LevelTwoTextNode" presStyleLbl="node3" presStyleIdx="3" presStyleCnt="4">
        <dgm:presLayoutVars>
          <dgm:chPref val="3"/>
        </dgm:presLayoutVars>
      </dgm:prSet>
      <dgm:spPr/>
    </dgm:pt>
    <dgm:pt modelId="{A94D2000-C35E-4D4B-B510-76C62B010A0E}" type="pres">
      <dgm:prSet presAssocID="{9CA2B7CF-9F9C-554E-B2DD-9DE679E3B399}" presName="level3hierChild" presStyleCnt="0"/>
      <dgm:spPr/>
    </dgm:pt>
    <dgm:pt modelId="{7DA2A1F6-B11F-2746-8649-B8F6768F8711}" type="pres">
      <dgm:prSet presAssocID="{AB7A81B2-4EC3-DA4E-BC80-3D72E402B08E}" presName="conn2-1" presStyleLbl="parChTrans1D4" presStyleIdx="2" presStyleCnt="4"/>
      <dgm:spPr/>
    </dgm:pt>
    <dgm:pt modelId="{8B98DC31-E225-9540-937A-74EAA2C09200}" type="pres">
      <dgm:prSet presAssocID="{AB7A81B2-4EC3-DA4E-BC80-3D72E402B08E}" presName="connTx" presStyleLbl="parChTrans1D4" presStyleIdx="2" presStyleCnt="4"/>
      <dgm:spPr/>
    </dgm:pt>
    <dgm:pt modelId="{F960A1CF-05F3-D242-96F5-727E252297FD}" type="pres">
      <dgm:prSet presAssocID="{44BD4399-E963-5A40-B2DC-69DB9507B20A}" presName="root2" presStyleCnt="0"/>
      <dgm:spPr/>
    </dgm:pt>
    <dgm:pt modelId="{4F1053DC-80FF-3E48-A11F-7D73D82F77F6}" type="pres">
      <dgm:prSet presAssocID="{44BD4399-E963-5A40-B2DC-69DB9507B20A}" presName="LevelTwoTextNode" presStyleLbl="node4" presStyleIdx="2" presStyleCnt="4">
        <dgm:presLayoutVars>
          <dgm:chPref val="3"/>
        </dgm:presLayoutVars>
      </dgm:prSet>
      <dgm:spPr/>
    </dgm:pt>
    <dgm:pt modelId="{00233FC1-6765-C448-9210-620C8FF65E87}" type="pres">
      <dgm:prSet presAssocID="{44BD4399-E963-5A40-B2DC-69DB9507B20A}" presName="level3hierChild" presStyleCnt="0"/>
      <dgm:spPr/>
    </dgm:pt>
    <dgm:pt modelId="{446F9ED9-F374-D549-BE74-533C637C7114}" type="pres">
      <dgm:prSet presAssocID="{710ABB30-95DA-A949-A2AF-BD1C5E8EA47B}" presName="conn2-1" presStyleLbl="parChTrans1D4" presStyleIdx="3" presStyleCnt="4"/>
      <dgm:spPr/>
    </dgm:pt>
    <dgm:pt modelId="{CA6B6647-3FBD-8E43-B274-DB4B91E4EEA4}" type="pres">
      <dgm:prSet presAssocID="{710ABB30-95DA-A949-A2AF-BD1C5E8EA47B}" presName="connTx" presStyleLbl="parChTrans1D4" presStyleIdx="3" presStyleCnt="4"/>
      <dgm:spPr/>
    </dgm:pt>
    <dgm:pt modelId="{17E525D2-528E-5849-AB60-A59B755C2C0A}" type="pres">
      <dgm:prSet presAssocID="{27585588-7700-EB4C-A714-B777D9FDC47C}" presName="root2" presStyleCnt="0"/>
      <dgm:spPr/>
    </dgm:pt>
    <dgm:pt modelId="{1288441C-080B-7D42-BC51-B1DF95CABEDE}" type="pres">
      <dgm:prSet presAssocID="{27585588-7700-EB4C-A714-B777D9FDC47C}" presName="LevelTwoTextNode" presStyleLbl="node4" presStyleIdx="3" presStyleCnt="4">
        <dgm:presLayoutVars>
          <dgm:chPref val="3"/>
        </dgm:presLayoutVars>
      </dgm:prSet>
      <dgm:spPr/>
    </dgm:pt>
    <dgm:pt modelId="{8261C345-3EFB-7349-8B3A-2121D8FC41D7}" type="pres">
      <dgm:prSet presAssocID="{27585588-7700-EB4C-A714-B777D9FDC47C}" presName="level3hierChild" presStyleCnt="0"/>
      <dgm:spPr/>
    </dgm:pt>
  </dgm:ptLst>
  <dgm:cxnLst>
    <dgm:cxn modelId="{F3813200-BCB6-416E-B47B-5E55F2E62D00}" type="presOf" srcId="{2D2A6EFE-1C6E-FD43-AE1C-067E909AA80E}" destId="{569BA929-B1EB-F742-B95C-2F38B7328D83}" srcOrd="0" destOrd="0" presId="urn:microsoft.com/office/officeart/2005/8/layout/hierarchy2"/>
    <dgm:cxn modelId="{58D6F90C-3DFF-4F00-91A5-ACB67E9F7AB7}" type="presOf" srcId="{9CA2B7CF-9F9C-554E-B2DD-9DE679E3B399}" destId="{741C1A67-30C2-5F45-A133-5417E8A1E6E0}" srcOrd="0" destOrd="0" presId="urn:microsoft.com/office/officeart/2005/8/layout/hierarchy2"/>
    <dgm:cxn modelId="{C19AC60E-C40F-A946-BBD1-03460B0E309E}" srcId="{9CA2B7CF-9F9C-554E-B2DD-9DE679E3B399}" destId="{27585588-7700-EB4C-A714-B777D9FDC47C}" srcOrd="1" destOrd="0" parTransId="{710ABB30-95DA-A949-A2AF-BD1C5E8EA47B}" sibTransId="{341E83B2-219F-2142-9826-3C5042387411}"/>
    <dgm:cxn modelId="{CD23A20F-A8A5-4435-89F5-F50E294788D3}" type="presOf" srcId="{E6D3DF3A-106B-E040-9A14-8E8AB372F213}" destId="{5B2B9571-2C64-934D-8988-1CDED2ACDF92}" srcOrd="0" destOrd="0" presId="urn:microsoft.com/office/officeart/2005/8/layout/hierarchy2"/>
    <dgm:cxn modelId="{6852FF11-6BD7-4300-B128-3B88D7E8F8E7}" type="presOf" srcId="{DFD2DCB4-DFDD-7E43-8AED-D4FC066F7BB9}" destId="{44281A49-26FC-4F4B-8C32-43E4E011DC1E}" srcOrd="1" destOrd="0" presId="urn:microsoft.com/office/officeart/2005/8/layout/hierarchy2"/>
    <dgm:cxn modelId="{CD970312-DF4C-8C4B-9A56-E4A4D8EEF2DF}" srcId="{2C4DFA79-CA84-5A4E-B9AC-95D1AF9D078D}" destId="{F4040793-22F8-6C44-9F0C-2E22880DD517}" srcOrd="0" destOrd="0" parTransId="{DFD2DCB4-DFDD-7E43-8AED-D4FC066F7BB9}" sibTransId="{61AA9FDE-F253-4C4C-9E35-5A2B2FD05816}"/>
    <dgm:cxn modelId="{84792F12-D09D-4505-B26A-CAF880B46480}" type="presOf" srcId="{27585588-7700-EB4C-A714-B777D9FDC47C}" destId="{1288441C-080B-7D42-BC51-B1DF95CABEDE}" srcOrd="0" destOrd="0" presId="urn:microsoft.com/office/officeart/2005/8/layout/hierarchy2"/>
    <dgm:cxn modelId="{D628DE12-8B97-4202-9ABD-41FD99232DFC}" type="presOf" srcId="{53C55384-F985-4241-9BAD-52C1919962A4}" destId="{5A807398-7641-2244-A327-F5F62C67E75C}" srcOrd="0" destOrd="0" presId="urn:microsoft.com/office/officeart/2005/8/layout/hierarchy2"/>
    <dgm:cxn modelId="{B88AFE12-8118-40D6-8141-D6DC068B8ECE}" type="presOf" srcId="{AB7A81B2-4EC3-DA4E-BC80-3D72E402B08E}" destId="{8B98DC31-E225-9540-937A-74EAA2C09200}" srcOrd="1" destOrd="0" presId="urn:microsoft.com/office/officeart/2005/8/layout/hierarchy2"/>
    <dgm:cxn modelId="{128BC11F-90E6-4F5D-AA4A-E62061E3C50A}" type="presOf" srcId="{AF2277A0-0131-D049-B88D-43212690F995}" destId="{0115E594-C7F9-394A-856B-EDFC2D467439}" srcOrd="0" destOrd="0" presId="urn:microsoft.com/office/officeart/2005/8/layout/hierarchy2"/>
    <dgm:cxn modelId="{D4605639-0BCA-4661-94A9-05BA62846A4F}" type="presOf" srcId="{65A5F12D-478C-8C43-86EA-E047FDD738A8}" destId="{FA9297B7-5157-0648-855F-2690B121CD2B}" srcOrd="0" destOrd="0" presId="urn:microsoft.com/office/officeart/2005/8/layout/hierarchy2"/>
    <dgm:cxn modelId="{CB884842-1449-CD4E-9B52-F0CD6028F41F}" srcId="{6A415757-0F8C-C743-8E46-87F4AC513C73}" destId="{2C4DFA79-CA84-5A4E-B9AC-95D1AF9D078D}" srcOrd="0" destOrd="0" parTransId="{A5F47FCF-9E82-6442-9425-D21CC802C01D}" sibTransId="{4BF4E6B5-E6DE-164B-9593-D52979F90EF1}"/>
    <dgm:cxn modelId="{0A46D842-212A-5545-B4C7-46B58D4EF2A6}" srcId="{F4040793-22F8-6C44-9F0C-2E22880DD517}" destId="{53C55384-F985-4241-9BAD-52C1919962A4}" srcOrd="0" destOrd="0" parTransId="{5CF3D63E-30B3-044A-8097-2E2E3097C025}" sibTransId="{1AEC8CD4-C22A-F74E-9BF6-FD636FE270FA}"/>
    <dgm:cxn modelId="{DC356754-8A26-491D-BA90-B78605DF0911}" type="presOf" srcId="{44BD4399-E963-5A40-B2DC-69DB9507B20A}" destId="{4F1053DC-80FF-3E48-A11F-7D73D82F77F6}" srcOrd="0" destOrd="0" presId="urn:microsoft.com/office/officeart/2005/8/layout/hierarchy2"/>
    <dgm:cxn modelId="{5DC79260-4FE9-47AF-8D19-762B6EE5F5FF}" type="presOf" srcId="{E6D3DF3A-106B-E040-9A14-8E8AB372F213}" destId="{7A8ACCA6-0189-C34F-BE4F-6DAFF3172E26}" srcOrd="1" destOrd="0" presId="urn:microsoft.com/office/officeart/2005/8/layout/hierarchy2"/>
    <dgm:cxn modelId="{044CD963-A57C-4438-BD65-9B2248D47392}" type="presOf" srcId="{2C4DFA79-CA84-5A4E-B9AC-95D1AF9D078D}" destId="{037B7DEB-8109-BF40-B406-C18350D9E7DB}" srcOrd="0" destOrd="0" presId="urn:microsoft.com/office/officeart/2005/8/layout/hierarchy2"/>
    <dgm:cxn modelId="{40EDE869-29D6-443C-8016-01073FE65093}" type="presOf" srcId="{710ABB30-95DA-A949-A2AF-BD1C5E8EA47B}" destId="{446F9ED9-F374-D549-BE74-533C637C7114}" srcOrd="0" destOrd="0" presId="urn:microsoft.com/office/officeart/2005/8/layout/hierarchy2"/>
    <dgm:cxn modelId="{108A2B75-C6A8-488A-96C0-110E949CB265}" type="presOf" srcId="{5CF3D63E-30B3-044A-8097-2E2E3097C025}" destId="{0BC92639-F5C0-BF48-BAB9-A65F98B4F3C4}" srcOrd="1" destOrd="0" presId="urn:microsoft.com/office/officeart/2005/8/layout/hierarchy2"/>
    <dgm:cxn modelId="{C259BE78-EEEA-430A-8155-0F20D5837598}" type="presOf" srcId="{7BE915A6-A015-1A43-8CAB-959AA6CF6494}" destId="{EFC59CE3-83DB-5749-8B18-1AEA55799B80}" srcOrd="0" destOrd="0" presId="urn:microsoft.com/office/officeart/2005/8/layout/hierarchy2"/>
    <dgm:cxn modelId="{AA526D82-DA3A-439A-9FF7-58169DE19CA7}" type="presOf" srcId="{B0861137-EF6A-FA42-BD15-BDE558E56742}" destId="{691E730C-97C5-4C46-8EAC-6B6A813EF8CF}" srcOrd="0" destOrd="0" presId="urn:microsoft.com/office/officeart/2005/8/layout/hierarchy2"/>
    <dgm:cxn modelId="{60F49088-509C-3142-A8FE-78FA10FC669B}" srcId="{7BE915A6-A015-1A43-8CAB-959AA6CF6494}" destId="{BCE6500F-9709-3C4D-9DB7-E8A1D2D5A73E}" srcOrd="0" destOrd="0" parTransId="{E6D3DF3A-106B-E040-9A14-8E8AB372F213}" sibTransId="{2D4BA6D6-D97F-1C49-9B87-EFB613F19862}"/>
    <dgm:cxn modelId="{D01F9688-E77A-A242-863F-F14B44B6DE9E}" srcId="{BCE6500F-9709-3C4D-9DB7-E8A1D2D5A73E}" destId="{65A5F12D-478C-8C43-86EA-E047FDD738A8}" srcOrd="1" destOrd="0" parTransId="{AE0EC578-C6BC-9742-9D44-C0444DF20108}" sibTransId="{DC57883A-8197-BC4A-A3BE-D80E7C90CCEA}"/>
    <dgm:cxn modelId="{E57E8989-A19B-4CD3-9321-E7D0660153B9}" type="presOf" srcId="{C3E154F6-E200-A74D-B930-E75DB192A1F5}" destId="{41AC8534-A512-534E-81C0-FF9519FE2959}" srcOrd="0" destOrd="0" presId="urn:microsoft.com/office/officeart/2005/8/layout/hierarchy2"/>
    <dgm:cxn modelId="{7461C889-9DC2-448B-952C-2324DFF7F572}" type="presOf" srcId="{AE0EC578-C6BC-9742-9D44-C0444DF20108}" destId="{020AF24D-6FEF-CA45-9A74-B59564C1A52C}" srcOrd="0" destOrd="0" presId="urn:microsoft.com/office/officeart/2005/8/layout/hierarchy2"/>
    <dgm:cxn modelId="{F7A3C79F-29D6-4014-9388-CB9AEB2CE5A1}" type="presOf" srcId="{5EF75E01-6632-F843-BCE5-9B1071E81AC9}" destId="{9086AC28-A889-EC4B-95FE-92B4A1442557}" srcOrd="0" destOrd="0" presId="urn:microsoft.com/office/officeart/2005/8/layout/hierarchy2"/>
    <dgm:cxn modelId="{DF6C67B1-E39F-4862-B39B-CC8E1CA156DC}" type="presOf" srcId="{AF2277A0-0131-D049-B88D-43212690F995}" destId="{F2B05D41-04BC-AD43-894F-6C38F98A2896}" srcOrd="1" destOrd="0" presId="urn:microsoft.com/office/officeart/2005/8/layout/hierarchy2"/>
    <dgm:cxn modelId="{41D144BE-4CC8-4D4A-9357-C31FA9B1CE2D}" srcId="{9CA2B7CF-9F9C-554E-B2DD-9DE679E3B399}" destId="{44BD4399-E963-5A40-B2DC-69DB9507B20A}" srcOrd="0" destOrd="0" parTransId="{AB7A81B2-4EC3-DA4E-BC80-3D72E402B08E}" sibTransId="{E06ADC7B-2BF1-2043-A16D-F1B9E4A72813}"/>
    <dgm:cxn modelId="{DE169DC0-9A01-4CEF-9FB7-D3927321FAF1}" type="presOf" srcId="{DFD2DCB4-DFDD-7E43-8AED-D4FC066F7BB9}" destId="{00C612A7-8D76-074C-829B-C34F62880200}" srcOrd="0" destOrd="0" presId="urn:microsoft.com/office/officeart/2005/8/layout/hierarchy2"/>
    <dgm:cxn modelId="{B35640C1-36F8-4328-BB47-015A176A6105}" type="presOf" srcId="{5CF3D63E-30B3-044A-8097-2E2E3097C025}" destId="{05F6A3C1-1D02-9745-9145-0D25544242F0}" srcOrd="0" destOrd="0" presId="urn:microsoft.com/office/officeart/2005/8/layout/hierarchy2"/>
    <dgm:cxn modelId="{AC6F8AC3-7D35-4515-8722-54E751765802}" type="presOf" srcId="{99BDE3E7-26B4-524F-BB86-1CAA6B023AB5}" destId="{0EAFA26C-694B-3B4B-A95D-EA2B6F61FB65}" srcOrd="0" destOrd="0" presId="urn:microsoft.com/office/officeart/2005/8/layout/hierarchy2"/>
    <dgm:cxn modelId="{36C4F4C3-D639-4A86-8541-2D67F92991F3}" type="presOf" srcId="{5EF75E01-6632-F843-BCE5-9B1071E81AC9}" destId="{E3660E28-D70D-674D-BE39-7CE585FEB1A7}" srcOrd="1" destOrd="0" presId="urn:microsoft.com/office/officeart/2005/8/layout/hierarchy2"/>
    <dgm:cxn modelId="{EE0A34C9-F4B9-2E41-8C4C-296DEA17188D}" srcId="{BCE6500F-9709-3C4D-9DB7-E8A1D2D5A73E}" destId="{99BDE3E7-26B4-524F-BB86-1CAA6B023AB5}" srcOrd="0" destOrd="0" parTransId="{5EF75E01-6632-F843-BCE5-9B1071E81AC9}" sibTransId="{55736339-1E38-9440-A096-98BC37D96272}"/>
    <dgm:cxn modelId="{011A66CE-0558-8549-AD38-1E8442C9B3BE}" srcId="{F4040793-22F8-6C44-9F0C-2E22880DD517}" destId="{2D2A6EFE-1C6E-FD43-AE1C-067E909AA80E}" srcOrd="1" destOrd="0" parTransId="{B0861137-EF6A-FA42-BD15-BDE558E56742}" sibTransId="{50AA4F10-6C67-A04B-A8C9-F93AB1FEF19C}"/>
    <dgm:cxn modelId="{626D6ECF-8345-44A5-9407-A629067F3474}" type="presOf" srcId="{AB7A81B2-4EC3-DA4E-BC80-3D72E402B08E}" destId="{7DA2A1F6-B11F-2746-8649-B8F6768F8711}" srcOrd="0" destOrd="0" presId="urn:microsoft.com/office/officeart/2005/8/layout/hierarchy2"/>
    <dgm:cxn modelId="{60AA5ED2-8A28-45A9-B3B4-ED137D0229E3}" type="presOf" srcId="{AE0EC578-C6BC-9742-9D44-C0444DF20108}" destId="{287C3BF5-B6FD-A443-8E34-66419211135F}" srcOrd="1" destOrd="0" presId="urn:microsoft.com/office/officeart/2005/8/layout/hierarchy2"/>
    <dgm:cxn modelId="{B09C33DE-4DBE-47F0-B47F-B0957AA1F7F8}" type="presOf" srcId="{B0861137-EF6A-FA42-BD15-BDE558E56742}" destId="{95BE9E01-1255-E649-8019-A70C17598DD3}" srcOrd="1" destOrd="0" presId="urn:microsoft.com/office/officeart/2005/8/layout/hierarchy2"/>
    <dgm:cxn modelId="{2E5022E2-92A7-4CFD-B443-51D620E79F2A}" type="presOf" srcId="{710ABB30-95DA-A949-A2AF-BD1C5E8EA47B}" destId="{CA6B6647-3FBD-8E43-B274-DB4B91E4EEA4}" srcOrd="1" destOrd="0" presId="urn:microsoft.com/office/officeart/2005/8/layout/hierarchy2"/>
    <dgm:cxn modelId="{7A9460E3-5EE7-4086-9B2A-2A2DA0E3DB7F}" type="presOf" srcId="{F4040793-22F8-6C44-9F0C-2E22880DD517}" destId="{B4B4D96E-2929-6640-8818-A82901F04C2B}" srcOrd="0" destOrd="0" presId="urn:microsoft.com/office/officeart/2005/8/layout/hierarchy2"/>
    <dgm:cxn modelId="{8A3DFCE6-D9A0-EB4B-8E05-AF1CA3BD9FE1}" srcId="{7BE915A6-A015-1A43-8CAB-959AA6CF6494}" destId="{9CA2B7CF-9F9C-554E-B2DD-9DE679E3B399}" srcOrd="1" destOrd="0" parTransId="{AF2277A0-0131-D049-B88D-43212690F995}" sibTransId="{7A23D757-E1FF-8049-92FA-27365EA830CF}"/>
    <dgm:cxn modelId="{D4099BE7-4E40-4A00-AD7A-A3FC92B22519}" type="presOf" srcId="{C3E154F6-E200-A74D-B930-E75DB192A1F5}" destId="{09307C59-0E9D-664D-873A-5E1DEB3B54D3}" srcOrd="1" destOrd="0" presId="urn:microsoft.com/office/officeart/2005/8/layout/hierarchy2"/>
    <dgm:cxn modelId="{CA5384F4-AD6F-B441-84BF-160DD48ED3FE}" srcId="{2C4DFA79-CA84-5A4E-B9AC-95D1AF9D078D}" destId="{7BE915A6-A015-1A43-8CAB-959AA6CF6494}" srcOrd="1" destOrd="0" parTransId="{C3E154F6-E200-A74D-B930-E75DB192A1F5}" sibTransId="{A3626980-2C73-B14E-A105-96F5728484C1}"/>
    <dgm:cxn modelId="{D844DAF5-2A90-4CFF-9371-68E7AFD1798C}" type="presOf" srcId="{BCE6500F-9709-3C4D-9DB7-E8A1D2D5A73E}" destId="{34889A02-03F7-E947-A279-319BC0A87325}" srcOrd="0" destOrd="0" presId="urn:microsoft.com/office/officeart/2005/8/layout/hierarchy2"/>
    <dgm:cxn modelId="{08A982FF-90E5-479A-B545-1306A351590E}" type="presOf" srcId="{6A415757-0F8C-C743-8E46-87F4AC513C73}" destId="{E939DD2B-E29E-384D-B624-F43CAF25A780}" srcOrd="0" destOrd="0" presId="urn:microsoft.com/office/officeart/2005/8/layout/hierarchy2"/>
    <dgm:cxn modelId="{807C99B6-7B7D-436C-BC6B-FC058282D4C4}" type="presParOf" srcId="{E939DD2B-E29E-384D-B624-F43CAF25A780}" destId="{BD42A66D-E46F-5C4F-BC45-830533C77B2E}" srcOrd="0" destOrd="0" presId="urn:microsoft.com/office/officeart/2005/8/layout/hierarchy2"/>
    <dgm:cxn modelId="{BF5C5998-2B3A-4008-A547-2AD2E27A4A0C}" type="presParOf" srcId="{BD42A66D-E46F-5C4F-BC45-830533C77B2E}" destId="{037B7DEB-8109-BF40-B406-C18350D9E7DB}" srcOrd="0" destOrd="0" presId="urn:microsoft.com/office/officeart/2005/8/layout/hierarchy2"/>
    <dgm:cxn modelId="{B70C34B0-82E7-4EBA-A09C-E1219F166F28}" type="presParOf" srcId="{BD42A66D-E46F-5C4F-BC45-830533C77B2E}" destId="{03902D52-0C33-A540-B985-5D355DD73A99}" srcOrd="1" destOrd="0" presId="urn:microsoft.com/office/officeart/2005/8/layout/hierarchy2"/>
    <dgm:cxn modelId="{C9DC21FF-98FF-4073-883C-82B90C42E9D3}" type="presParOf" srcId="{03902D52-0C33-A540-B985-5D355DD73A99}" destId="{00C612A7-8D76-074C-829B-C34F62880200}" srcOrd="0" destOrd="0" presId="urn:microsoft.com/office/officeart/2005/8/layout/hierarchy2"/>
    <dgm:cxn modelId="{BA3127B4-F5A8-43F6-864E-89A61DB5049B}" type="presParOf" srcId="{00C612A7-8D76-074C-829B-C34F62880200}" destId="{44281A49-26FC-4F4B-8C32-43E4E011DC1E}" srcOrd="0" destOrd="0" presId="urn:microsoft.com/office/officeart/2005/8/layout/hierarchy2"/>
    <dgm:cxn modelId="{3A668F4C-92D4-49A8-A20B-3B05FA6A9F9C}" type="presParOf" srcId="{03902D52-0C33-A540-B985-5D355DD73A99}" destId="{788EF671-5165-984C-AD4E-CFD9FD7923D4}" srcOrd="1" destOrd="0" presId="urn:microsoft.com/office/officeart/2005/8/layout/hierarchy2"/>
    <dgm:cxn modelId="{8060C1B5-69E0-4F96-99E8-C7FC4F7E6EF8}" type="presParOf" srcId="{788EF671-5165-984C-AD4E-CFD9FD7923D4}" destId="{B4B4D96E-2929-6640-8818-A82901F04C2B}" srcOrd="0" destOrd="0" presId="urn:microsoft.com/office/officeart/2005/8/layout/hierarchy2"/>
    <dgm:cxn modelId="{B137E03A-99ED-47A8-B183-B71F64C55778}" type="presParOf" srcId="{788EF671-5165-984C-AD4E-CFD9FD7923D4}" destId="{7B56A605-277E-7347-BB92-7BDCBF61236F}" srcOrd="1" destOrd="0" presId="urn:microsoft.com/office/officeart/2005/8/layout/hierarchy2"/>
    <dgm:cxn modelId="{3337AF04-B3AC-43DC-B4FF-BE805A09D58E}" type="presParOf" srcId="{7B56A605-277E-7347-BB92-7BDCBF61236F}" destId="{05F6A3C1-1D02-9745-9145-0D25544242F0}" srcOrd="0" destOrd="0" presId="urn:microsoft.com/office/officeart/2005/8/layout/hierarchy2"/>
    <dgm:cxn modelId="{1C9DD058-7D3C-428F-8C28-BB645D24BA64}" type="presParOf" srcId="{05F6A3C1-1D02-9745-9145-0D25544242F0}" destId="{0BC92639-F5C0-BF48-BAB9-A65F98B4F3C4}" srcOrd="0" destOrd="0" presId="urn:microsoft.com/office/officeart/2005/8/layout/hierarchy2"/>
    <dgm:cxn modelId="{75AD99E0-0DF1-4B80-A838-58A6F3532A19}" type="presParOf" srcId="{7B56A605-277E-7347-BB92-7BDCBF61236F}" destId="{F9E2BE92-FFB8-AE47-89DF-9C6D916B5811}" srcOrd="1" destOrd="0" presId="urn:microsoft.com/office/officeart/2005/8/layout/hierarchy2"/>
    <dgm:cxn modelId="{3FEAB8E6-5F0D-454E-9FCE-CAC67073B19D}" type="presParOf" srcId="{F9E2BE92-FFB8-AE47-89DF-9C6D916B5811}" destId="{5A807398-7641-2244-A327-F5F62C67E75C}" srcOrd="0" destOrd="0" presId="urn:microsoft.com/office/officeart/2005/8/layout/hierarchy2"/>
    <dgm:cxn modelId="{2B85FABD-1D84-441E-866E-A9A73D0CC194}" type="presParOf" srcId="{F9E2BE92-FFB8-AE47-89DF-9C6D916B5811}" destId="{18B52A6C-0B9F-E349-BE4C-FC52DA527CB5}" srcOrd="1" destOrd="0" presId="urn:microsoft.com/office/officeart/2005/8/layout/hierarchy2"/>
    <dgm:cxn modelId="{3DF317FF-BBDC-4BDC-BB42-436323081759}" type="presParOf" srcId="{7B56A605-277E-7347-BB92-7BDCBF61236F}" destId="{691E730C-97C5-4C46-8EAC-6B6A813EF8CF}" srcOrd="2" destOrd="0" presId="urn:microsoft.com/office/officeart/2005/8/layout/hierarchy2"/>
    <dgm:cxn modelId="{58A1578D-84EF-4044-A5D7-C04DC69E73EB}" type="presParOf" srcId="{691E730C-97C5-4C46-8EAC-6B6A813EF8CF}" destId="{95BE9E01-1255-E649-8019-A70C17598DD3}" srcOrd="0" destOrd="0" presId="urn:microsoft.com/office/officeart/2005/8/layout/hierarchy2"/>
    <dgm:cxn modelId="{61BBB8BE-E32A-4CC8-8F98-209A58380F59}" type="presParOf" srcId="{7B56A605-277E-7347-BB92-7BDCBF61236F}" destId="{1CB206D5-04B7-2846-8ADE-E8E72E58A06A}" srcOrd="3" destOrd="0" presId="urn:microsoft.com/office/officeart/2005/8/layout/hierarchy2"/>
    <dgm:cxn modelId="{4D7C21B6-F1DD-4C35-87E2-D009F0AFFD0E}" type="presParOf" srcId="{1CB206D5-04B7-2846-8ADE-E8E72E58A06A}" destId="{569BA929-B1EB-F742-B95C-2F38B7328D83}" srcOrd="0" destOrd="0" presId="urn:microsoft.com/office/officeart/2005/8/layout/hierarchy2"/>
    <dgm:cxn modelId="{CF99653E-D1CE-412A-8B9C-9EC0B6AD82DD}" type="presParOf" srcId="{1CB206D5-04B7-2846-8ADE-E8E72E58A06A}" destId="{83F3A065-7A52-5F43-8209-DA47FD085B06}" srcOrd="1" destOrd="0" presId="urn:microsoft.com/office/officeart/2005/8/layout/hierarchy2"/>
    <dgm:cxn modelId="{CBAE856B-2C2A-4A2E-A97D-D651C612BC2A}" type="presParOf" srcId="{03902D52-0C33-A540-B985-5D355DD73A99}" destId="{41AC8534-A512-534E-81C0-FF9519FE2959}" srcOrd="2" destOrd="0" presId="urn:microsoft.com/office/officeart/2005/8/layout/hierarchy2"/>
    <dgm:cxn modelId="{B170F74A-FCF4-4F8B-B40D-CC79F4CA61B1}" type="presParOf" srcId="{41AC8534-A512-534E-81C0-FF9519FE2959}" destId="{09307C59-0E9D-664D-873A-5E1DEB3B54D3}" srcOrd="0" destOrd="0" presId="urn:microsoft.com/office/officeart/2005/8/layout/hierarchy2"/>
    <dgm:cxn modelId="{4A2A5924-BDCD-40F9-A56D-773C7A5D81D8}" type="presParOf" srcId="{03902D52-0C33-A540-B985-5D355DD73A99}" destId="{0816D490-4842-0940-9A23-9998EF15D7AF}" srcOrd="3" destOrd="0" presId="urn:microsoft.com/office/officeart/2005/8/layout/hierarchy2"/>
    <dgm:cxn modelId="{51F2993E-0220-4DD5-B0A2-65869A94105B}" type="presParOf" srcId="{0816D490-4842-0940-9A23-9998EF15D7AF}" destId="{EFC59CE3-83DB-5749-8B18-1AEA55799B80}" srcOrd="0" destOrd="0" presId="urn:microsoft.com/office/officeart/2005/8/layout/hierarchy2"/>
    <dgm:cxn modelId="{13108E29-88AC-4303-9F52-2741139FEDDB}" type="presParOf" srcId="{0816D490-4842-0940-9A23-9998EF15D7AF}" destId="{9657DF79-3CF3-E345-96D4-48ABE535F260}" srcOrd="1" destOrd="0" presId="urn:microsoft.com/office/officeart/2005/8/layout/hierarchy2"/>
    <dgm:cxn modelId="{281CA2F1-83E4-4C68-9A87-0AFBB1A056FE}" type="presParOf" srcId="{9657DF79-3CF3-E345-96D4-48ABE535F260}" destId="{5B2B9571-2C64-934D-8988-1CDED2ACDF92}" srcOrd="0" destOrd="0" presId="urn:microsoft.com/office/officeart/2005/8/layout/hierarchy2"/>
    <dgm:cxn modelId="{09D34958-6725-4130-B8A3-9BA81FC532C4}" type="presParOf" srcId="{5B2B9571-2C64-934D-8988-1CDED2ACDF92}" destId="{7A8ACCA6-0189-C34F-BE4F-6DAFF3172E26}" srcOrd="0" destOrd="0" presId="urn:microsoft.com/office/officeart/2005/8/layout/hierarchy2"/>
    <dgm:cxn modelId="{0AEBC0F4-47F5-43CA-9295-D7798188D31A}" type="presParOf" srcId="{9657DF79-3CF3-E345-96D4-48ABE535F260}" destId="{092B2760-4313-A746-9128-2F059E3E5703}" srcOrd="1" destOrd="0" presId="urn:microsoft.com/office/officeart/2005/8/layout/hierarchy2"/>
    <dgm:cxn modelId="{A071749F-8D0F-4E7F-ADB1-4A40826ED58B}" type="presParOf" srcId="{092B2760-4313-A746-9128-2F059E3E5703}" destId="{34889A02-03F7-E947-A279-319BC0A87325}" srcOrd="0" destOrd="0" presId="urn:microsoft.com/office/officeart/2005/8/layout/hierarchy2"/>
    <dgm:cxn modelId="{BD26C28D-7162-429F-8717-4F694BDEC419}" type="presParOf" srcId="{092B2760-4313-A746-9128-2F059E3E5703}" destId="{2C9F4CEE-6408-2548-9B01-812E967A7156}" srcOrd="1" destOrd="0" presId="urn:microsoft.com/office/officeart/2005/8/layout/hierarchy2"/>
    <dgm:cxn modelId="{540B1D18-E2E2-45C1-8E95-A927AEB5EB4B}" type="presParOf" srcId="{2C9F4CEE-6408-2548-9B01-812E967A7156}" destId="{9086AC28-A889-EC4B-95FE-92B4A1442557}" srcOrd="0" destOrd="0" presId="urn:microsoft.com/office/officeart/2005/8/layout/hierarchy2"/>
    <dgm:cxn modelId="{27B1AF83-9B86-405B-9A42-6A195CE85D78}" type="presParOf" srcId="{9086AC28-A889-EC4B-95FE-92B4A1442557}" destId="{E3660E28-D70D-674D-BE39-7CE585FEB1A7}" srcOrd="0" destOrd="0" presId="urn:microsoft.com/office/officeart/2005/8/layout/hierarchy2"/>
    <dgm:cxn modelId="{61B1C9B5-99E1-41BA-AA16-3CE2C0E34D99}" type="presParOf" srcId="{2C9F4CEE-6408-2548-9B01-812E967A7156}" destId="{4189EF48-597B-A448-8049-24512946E26B}" srcOrd="1" destOrd="0" presId="urn:microsoft.com/office/officeart/2005/8/layout/hierarchy2"/>
    <dgm:cxn modelId="{E22851A5-61FE-40A9-B091-0AC09FA0AB04}" type="presParOf" srcId="{4189EF48-597B-A448-8049-24512946E26B}" destId="{0EAFA26C-694B-3B4B-A95D-EA2B6F61FB65}" srcOrd="0" destOrd="0" presId="urn:microsoft.com/office/officeart/2005/8/layout/hierarchy2"/>
    <dgm:cxn modelId="{61DE4536-9650-414B-9E77-AB2C78390BA9}" type="presParOf" srcId="{4189EF48-597B-A448-8049-24512946E26B}" destId="{E4309175-5C40-DD41-8383-6DD500CE89F0}" srcOrd="1" destOrd="0" presId="urn:microsoft.com/office/officeart/2005/8/layout/hierarchy2"/>
    <dgm:cxn modelId="{AC67D6C6-AE4F-4795-B306-710EE743B43F}" type="presParOf" srcId="{2C9F4CEE-6408-2548-9B01-812E967A7156}" destId="{020AF24D-6FEF-CA45-9A74-B59564C1A52C}" srcOrd="2" destOrd="0" presId="urn:microsoft.com/office/officeart/2005/8/layout/hierarchy2"/>
    <dgm:cxn modelId="{077DCDE0-6009-495F-83AB-48120C612076}" type="presParOf" srcId="{020AF24D-6FEF-CA45-9A74-B59564C1A52C}" destId="{287C3BF5-B6FD-A443-8E34-66419211135F}" srcOrd="0" destOrd="0" presId="urn:microsoft.com/office/officeart/2005/8/layout/hierarchy2"/>
    <dgm:cxn modelId="{B5C81B97-1450-440B-B6DF-74A014BFA4F1}" type="presParOf" srcId="{2C9F4CEE-6408-2548-9B01-812E967A7156}" destId="{4DAC39E7-683E-DD4D-BC58-387C1702E5FD}" srcOrd="3" destOrd="0" presId="urn:microsoft.com/office/officeart/2005/8/layout/hierarchy2"/>
    <dgm:cxn modelId="{7A4833ED-E68E-445C-B740-C01FA95E4619}" type="presParOf" srcId="{4DAC39E7-683E-DD4D-BC58-387C1702E5FD}" destId="{FA9297B7-5157-0648-855F-2690B121CD2B}" srcOrd="0" destOrd="0" presId="urn:microsoft.com/office/officeart/2005/8/layout/hierarchy2"/>
    <dgm:cxn modelId="{86220A1D-E30E-418D-8EAA-3ABAD895221C}" type="presParOf" srcId="{4DAC39E7-683E-DD4D-BC58-387C1702E5FD}" destId="{23D53AD5-AAA0-0049-B651-EAED2B2700F6}" srcOrd="1" destOrd="0" presId="urn:microsoft.com/office/officeart/2005/8/layout/hierarchy2"/>
    <dgm:cxn modelId="{96507D98-8C65-4E28-80F9-1BAF30D895A2}" type="presParOf" srcId="{9657DF79-3CF3-E345-96D4-48ABE535F260}" destId="{0115E594-C7F9-394A-856B-EDFC2D467439}" srcOrd="2" destOrd="0" presId="urn:microsoft.com/office/officeart/2005/8/layout/hierarchy2"/>
    <dgm:cxn modelId="{C302D870-A0F5-44F8-BC45-B6E1BBD206C6}" type="presParOf" srcId="{0115E594-C7F9-394A-856B-EDFC2D467439}" destId="{F2B05D41-04BC-AD43-894F-6C38F98A2896}" srcOrd="0" destOrd="0" presId="urn:microsoft.com/office/officeart/2005/8/layout/hierarchy2"/>
    <dgm:cxn modelId="{E0007CE4-052D-4C1E-924B-31A90378EF67}" type="presParOf" srcId="{9657DF79-3CF3-E345-96D4-48ABE535F260}" destId="{549204F3-0D12-E34D-8815-3F3B078994E7}" srcOrd="3" destOrd="0" presId="urn:microsoft.com/office/officeart/2005/8/layout/hierarchy2"/>
    <dgm:cxn modelId="{712F5043-2194-49E7-AEE7-94E486659D43}" type="presParOf" srcId="{549204F3-0D12-E34D-8815-3F3B078994E7}" destId="{741C1A67-30C2-5F45-A133-5417E8A1E6E0}" srcOrd="0" destOrd="0" presId="urn:microsoft.com/office/officeart/2005/8/layout/hierarchy2"/>
    <dgm:cxn modelId="{F3FF9701-6C84-4681-B9FD-F5077D916DCB}" type="presParOf" srcId="{549204F3-0D12-E34D-8815-3F3B078994E7}" destId="{A94D2000-C35E-4D4B-B510-76C62B010A0E}" srcOrd="1" destOrd="0" presId="urn:microsoft.com/office/officeart/2005/8/layout/hierarchy2"/>
    <dgm:cxn modelId="{BBD678D1-E48B-4D23-A0C4-0144174FFF7D}" type="presParOf" srcId="{A94D2000-C35E-4D4B-B510-76C62B010A0E}" destId="{7DA2A1F6-B11F-2746-8649-B8F6768F8711}" srcOrd="0" destOrd="0" presId="urn:microsoft.com/office/officeart/2005/8/layout/hierarchy2"/>
    <dgm:cxn modelId="{B2AFF572-16F1-4EF4-A09D-758171F66E64}" type="presParOf" srcId="{7DA2A1F6-B11F-2746-8649-B8F6768F8711}" destId="{8B98DC31-E225-9540-937A-74EAA2C09200}" srcOrd="0" destOrd="0" presId="urn:microsoft.com/office/officeart/2005/8/layout/hierarchy2"/>
    <dgm:cxn modelId="{0BB40501-7161-4198-A971-290F679DDF62}" type="presParOf" srcId="{A94D2000-C35E-4D4B-B510-76C62B010A0E}" destId="{F960A1CF-05F3-D242-96F5-727E252297FD}" srcOrd="1" destOrd="0" presId="urn:microsoft.com/office/officeart/2005/8/layout/hierarchy2"/>
    <dgm:cxn modelId="{A235CC9D-5DDF-45FD-B12C-C2D11C2BBD21}" type="presParOf" srcId="{F960A1CF-05F3-D242-96F5-727E252297FD}" destId="{4F1053DC-80FF-3E48-A11F-7D73D82F77F6}" srcOrd="0" destOrd="0" presId="urn:microsoft.com/office/officeart/2005/8/layout/hierarchy2"/>
    <dgm:cxn modelId="{06D34C0D-2EC6-4378-88AF-455CDC654768}" type="presParOf" srcId="{F960A1CF-05F3-D242-96F5-727E252297FD}" destId="{00233FC1-6765-C448-9210-620C8FF65E87}" srcOrd="1" destOrd="0" presId="urn:microsoft.com/office/officeart/2005/8/layout/hierarchy2"/>
    <dgm:cxn modelId="{9874CB64-3AC5-4FCF-B529-76CD4A5192DB}" type="presParOf" srcId="{A94D2000-C35E-4D4B-B510-76C62B010A0E}" destId="{446F9ED9-F374-D549-BE74-533C637C7114}" srcOrd="2" destOrd="0" presId="urn:microsoft.com/office/officeart/2005/8/layout/hierarchy2"/>
    <dgm:cxn modelId="{ACDA83B2-7A49-4D37-9B63-88F5C19CC6E4}" type="presParOf" srcId="{446F9ED9-F374-D549-BE74-533C637C7114}" destId="{CA6B6647-3FBD-8E43-B274-DB4B91E4EEA4}" srcOrd="0" destOrd="0" presId="urn:microsoft.com/office/officeart/2005/8/layout/hierarchy2"/>
    <dgm:cxn modelId="{D2D1DFCB-C546-46AE-870A-A1247916CD58}" type="presParOf" srcId="{A94D2000-C35E-4D4B-B510-76C62B010A0E}" destId="{17E525D2-528E-5849-AB60-A59B755C2C0A}" srcOrd="3" destOrd="0" presId="urn:microsoft.com/office/officeart/2005/8/layout/hierarchy2"/>
    <dgm:cxn modelId="{A1E810AD-5B99-4B03-A4D0-B80C07E07C51}" type="presParOf" srcId="{17E525D2-528E-5849-AB60-A59B755C2C0A}" destId="{1288441C-080B-7D42-BC51-B1DF95CABEDE}" srcOrd="0" destOrd="0" presId="urn:microsoft.com/office/officeart/2005/8/layout/hierarchy2"/>
    <dgm:cxn modelId="{24819C7D-7971-4C78-A1A9-39727BCFBD12}" type="presParOf" srcId="{17E525D2-528E-5849-AB60-A59B755C2C0A}" destId="{8261C345-3EFB-7349-8B3A-2121D8FC41D7}" srcOrd="1" destOrd="0" presId="urn:microsoft.com/office/officeart/2005/8/layout/hierarchy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7B7DEB-8109-BF40-B406-C18350D9E7DB}">
      <dsp:nvSpPr>
        <dsp:cNvPr id="0" name=""/>
        <dsp:cNvSpPr/>
      </dsp:nvSpPr>
      <dsp:spPr>
        <a:xfrm>
          <a:off x="808684" y="1465205"/>
          <a:ext cx="1271582" cy="63579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rPr>
            <a:t>Prolapse</a:t>
          </a:r>
        </a:p>
      </dsp:txBody>
      <dsp:txXfrm>
        <a:off x="827306" y="1483827"/>
        <a:ext cx="1234338" cy="598547"/>
      </dsp:txXfrm>
    </dsp:sp>
    <dsp:sp modelId="{00C612A7-8D76-074C-829B-C34F62880200}">
      <dsp:nvSpPr>
        <dsp:cNvPr id="0" name=""/>
        <dsp:cNvSpPr/>
      </dsp:nvSpPr>
      <dsp:spPr>
        <a:xfrm rot="17692822">
          <a:off x="1730111" y="1221415"/>
          <a:ext cx="1208944" cy="26630"/>
        </a:xfrm>
        <a:custGeom>
          <a:avLst/>
          <a:gdLst/>
          <a:ahLst/>
          <a:cxnLst/>
          <a:rect l="0" t="0" r="0" b="0"/>
          <a:pathLst>
            <a:path>
              <a:moveTo>
                <a:pt x="0" y="13315"/>
              </a:moveTo>
              <a:lnTo>
                <a:pt x="1208944" y="13315"/>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04360" y="1204507"/>
        <a:ext cx="60447" cy="60447"/>
      </dsp:txXfrm>
    </dsp:sp>
    <dsp:sp modelId="{B4B4D96E-2929-6640-8818-A82901F04C2B}">
      <dsp:nvSpPr>
        <dsp:cNvPr id="0" name=""/>
        <dsp:cNvSpPr/>
      </dsp:nvSpPr>
      <dsp:spPr>
        <a:xfrm>
          <a:off x="2588900" y="368465"/>
          <a:ext cx="1271582" cy="63579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rPr>
            <a:t>Conservative Management</a:t>
          </a:r>
        </a:p>
      </dsp:txBody>
      <dsp:txXfrm>
        <a:off x="2607522" y="387087"/>
        <a:ext cx="1234338" cy="598547"/>
      </dsp:txXfrm>
    </dsp:sp>
    <dsp:sp modelId="{05F6A3C1-1D02-9745-9145-0D25544242F0}">
      <dsp:nvSpPr>
        <dsp:cNvPr id="0" name=""/>
        <dsp:cNvSpPr/>
      </dsp:nvSpPr>
      <dsp:spPr>
        <a:xfrm rot="19457599">
          <a:off x="3801608" y="490255"/>
          <a:ext cx="626383" cy="26630"/>
        </a:xfrm>
        <a:custGeom>
          <a:avLst/>
          <a:gdLst/>
          <a:ahLst/>
          <a:cxnLst/>
          <a:rect l="0" t="0" r="0" b="0"/>
          <a:pathLst>
            <a:path>
              <a:moveTo>
                <a:pt x="0" y="13315"/>
              </a:moveTo>
              <a:lnTo>
                <a:pt x="626383" y="1331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99140" y="487911"/>
        <a:ext cx="31319" cy="31319"/>
      </dsp:txXfrm>
    </dsp:sp>
    <dsp:sp modelId="{5A807398-7641-2244-A327-F5F62C67E75C}">
      <dsp:nvSpPr>
        <dsp:cNvPr id="0" name=""/>
        <dsp:cNvSpPr/>
      </dsp:nvSpPr>
      <dsp:spPr>
        <a:xfrm>
          <a:off x="4369116" y="2885"/>
          <a:ext cx="1271582" cy="63579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rPr>
            <a:t>Observation</a:t>
          </a:r>
        </a:p>
        <a:p>
          <a:pPr marL="0" lvl="0" indent="0" algn="ctr" defTabSz="533400">
            <a:lnSpc>
              <a:spcPct val="90000"/>
            </a:lnSpc>
            <a:spcBef>
              <a:spcPct val="0"/>
            </a:spcBef>
            <a:spcAft>
              <a:spcPct val="35000"/>
            </a:spcAft>
            <a:buNone/>
          </a:pPr>
          <a:r>
            <a:rPr lang="en-US" sz="1200" kern="1200" dirty="0">
              <a:solidFill>
                <a:schemeClr val="bg1"/>
              </a:solidFill>
            </a:rPr>
            <a:t>PT</a:t>
          </a:r>
        </a:p>
      </dsp:txBody>
      <dsp:txXfrm>
        <a:off x="4387738" y="21507"/>
        <a:ext cx="1234338" cy="598547"/>
      </dsp:txXfrm>
    </dsp:sp>
    <dsp:sp modelId="{691E730C-97C5-4C46-8EAC-6B6A813EF8CF}">
      <dsp:nvSpPr>
        <dsp:cNvPr id="0" name=""/>
        <dsp:cNvSpPr/>
      </dsp:nvSpPr>
      <dsp:spPr>
        <a:xfrm rot="2142401">
          <a:off x="3801608" y="855835"/>
          <a:ext cx="626383" cy="26630"/>
        </a:xfrm>
        <a:custGeom>
          <a:avLst/>
          <a:gdLst/>
          <a:ahLst/>
          <a:cxnLst/>
          <a:rect l="0" t="0" r="0" b="0"/>
          <a:pathLst>
            <a:path>
              <a:moveTo>
                <a:pt x="0" y="13315"/>
              </a:moveTo>
              <a:lnTo>
                <a:pt x="626383" y="1331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99140" y="853491"/>
        <a:ext cx="31319" cy="31319"/>
      </dsp:txXfrm>
    </dsp:sp>
    <dsp:sp modelId="{569BA929-B1EB-F742-B95C-2F38B7328D83}">
      <dsp:nvSpPr>
        <dsp:cNvPr id="0" name=""/>
        <dsp:cNvSpPr/>
      </dsp:nvSpPr>
      <dsp:spPr>
        <a:xfrm>
          <a:off x="4369116" y="734045"/>
          <a:ext cx="1271582" cy="63579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rPr>
            <a:t>Pessary</a:t>
          </a:r>
        </a:p>
      </dsp:txBody>
      <dsp:txXfrm>
        <a:off x="4387738" y="752667"/>
        <a:ext cx="1234338" cy="598547"/>
      </dsp:txXfrm>
    </dsp:sp>
    <dsp:sp modelId="{41AC8534-A512-534E-81C0-FF9519FE2959}">
      <dsp:nvSpPr>
        <dsp:cNvPr id="0" name=""/>
        <dsp:cNvSpPr/>
      </dsp:nvSpPr>
      <dsp:spPr>
        <a:xfrm rot="3907178">
          <a:off x="1730111" y="2318156"/>
          <a:ext cx="1208944" cy="26630"/>
        </a:xfrm>
        <a:custGeom>
          <a:avLst/>
          <a:gdLst/>
          <a:ahLst/>
          <a:cxnLst/>
          <a:rect l="0" t="0" r="0" b="0"/>
          <a:pathLst>
            <a:path>
              <a:moveTo>
                <a:pt x="0" y="13315"/>
              </a:moveTo>
              <a:lnTo>
                <a:pt x="1208944" y="13315"/>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04360" y="2301247"/>
        <a:ext cx="60447" cy="60447"/>
      </dsp:txXfrm>
    </dsp:sp>
    <dsp:sp modelId="{EFC59CE3-83DB-5749-8B18-1AEA55799B80}">
      <dsp:nvSpPr>
        <dsp:cNvPr id="0" name=""/>
        <dsp:cNvSpPr/>
      </dsp:nvSpPr>
      <dsp:spPr>
        <a:xfrm>
          <a:off x="2588900" y="2561945"/>
          <a:ext cx="1271582" cy="63579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rPr>
            <a:t>Surgery</a:t>
          </a:r>
        </a:p>
        <a:p>
          <a:pPr marL="0" lvl="0" indent="0" algn="ctr" defTabSz="533400">
            <a:lnSpc>
              <a:spcPct val="90000"/>
            </a:lnSpc>
            <a:spcBef>
              <a:spcPct val="0"/>
            </a:spcBef>
            <a:spcAft>
              <a:spcPct val="35000"/>
            </a:spcAft>
            <a:buNone/>
          </a:pPr>
          <a:r>
            <a:rPr lang="en-US" sz="1200" kern="1200" dirty="0">
              <a:solidFill>
                <a:schemeClr val="bg1"/>
              </a:solidFill>
            </a:rPr>
            <a:t>(+/- Hysterectomy)</a:t>
          </a:r>
        </a:p>
      </dsp:txBody>
      <dsp:txXfrm>
        <a:off x="2607522" y="2580567"/>
        <a:ext cx="1234338" cy="598547"/>
      </dsp:txXfrm>
    </dsp:sp>
    <dsp:sp modelId="{5B2B9571-2C64-934D-8988-1CDED2ACDF92}">
      <dsp:nvSpPr>
        <dsp:cNvPr id="0" name=""/>
        <dsp:cNvSpPr/>
      </dsp:nvSpPr>
      <dsp:spPr>
        <a:xfrm rot="18289469">
          <a:off x="3669462" y="2500946"/>
          <a:ext cx="890675" cy="26630"/>
        </a:xfrm>
        <a:custGeom>
          <a:avLst/>
          <a:gdLst/>
          <a:ahLst/>
          <a:cxnLst/>
          <a:rect l="0" t="0" r="0" b="0"/>
          <a:pathLst>
            <a:path>
              <a:moveTo>
                <a:pt x="0" y="13315"/>
              </a:moveTo>
              <a:lnTo>
                <a:pt x="890675" y="1331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92533" y="2491994"/>
        <a:ext cx="44533" cy="44533"/>
      </dsp:txXfrm>
    </dsp:sp>
    <dsp:sp modelId="{34889A02-03F7-E947-A279-319BC0A87325}">
      <dsp:nvSpPr>
        <dsp:cNvPr id="0" name=""/>
        <dsp:cNvSpPr/>
      </dsp:nvSpPr>
      <dsp:spPr>
        <a:xfrm>
          <a:off x="4369116" y="1830785"/>
          <a:ext cx="1271582" cy="63579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rPr>
            <a:t>Vaginal</a:t>
          </a:r>
        </a:p>
      </dsp:txBody>
      <dsp:txXfrm>
        <a:off x="4387738" y="1849407"/>
        <a:ext cx="1234338" cy="598547"/>
      </dsp:txXfrm>
    </dsp:sp>
    <dsp:sp modelId="{9086AC28-A889-EC4B-95FE-92B4A1442557}">
      <dsp:nvSpPr>
        <dsp:cNvPr id="0" name=""/>
        <dsp:cNvSpPr/>
      </dsp:nvSpPr>
      <dsp:spPr>
        <a:xfrm rot="19457599">
          <a:off x="5581824" y="1952576"/>
          <a:ext cx="626383" cy="26630"/>
        </a:xfrm>
        <a:custGeom>
          <a:avLst/>
          <a:gdLst/>
          <a:ahLst/>
          <a:cxnLst/>
          <a:rect l="0" t="0" r="0" b="0"/>
          <a:pathLst>
            <a:path>
              <a:moveTo>
                <a:pt x="0" y="13315"/>
              </a:moveTo>
              <a:lnTo>
                <a:pt x="626383" y="1331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79356" y="1950231"/>
        <a:ext cx="31319" cy="31319"/>
      </dsp:txXfrm>
    </dsp:sp>
    <dsp:sp modelId="{0EAFA26C-694B-3B4B-A95D-EA2B6F61FB65}">
      <dsp:nvSpPr>
        <dsp:cNvPr id="0" name=""/>
        <dsp:cNvSpPr/>
      </dsp:nvSpPr>
      <dsp:spPr>
        <a:xfrm>
          <a:off x="6149332" y="1465205"/>
          <a:ext cx="1271582" cy="63579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rPr>
            <a:t>Mesh</a:t>
          </a:r>
        </a:p>
      </dsp:txBody>
      <dsp:txXfrm>
        <a:off x="6167954" y="1483827"/>
        <a:ext cx="1234338" cy="598547"/>
      </dsp:txXfrm>
    </dsp:sp>
    <dsp:sp modelId="{020AF24D-6FEF-CA45-9A74-B59564C1A52C}">
      <dsp:nvSpPr>
        <dsp:cNvPr id="0" name=""/>
        <dsp:cNvSpPr/>
      </dsp:nvSpPr>
      <dsp:spPr>
        <a:xfrm rot="2142401">
          <a:off x="5581824" y="2318156"/>
          <a:ext cx="626383" cy="26630"/>
        </a:xfrm>
        <a:custGeom>
          <a:avLst/>
          <a:gdLst/>
          <a:ahLst/>
          <a:cxnLst/>
          <a:rect l="0" t="0" r="0" b="0"/>
          <a:pathLst>
            <a:path>
              <a:moveTo>
                <a:pt x="0" y="13315"/>
              </a:moveTo>
              <a:lnTo>
                <a:pt x="626383" y="1331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79356" y="2315811"/>
        <a:ext cx="31319" cy="31319"/>
      </dsp:txXfrm>
    </dsp:sp>
    <dsp:sp modelId="{FA9297B7-5157-0648-855F-2690B121CD2B}">
      <dsp:nvSpPr>
        <dsp:cNvPr id="0" name=""/>
        <dsp:cNvSpPr/>
      </dsp:nvSpPr>
      <dsp:spPr>
        <a:xfrm>
          <a:off x="6149332" y="2196365"/>
          <a:ext cx="1271582" cy="63579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solidFill>
                <a:schemeClr val="bg1"/>
              </a:solidFill>
            </a:rPr>
            <a:t>NonMesh</a:t>
          </a:r>
          <a:endParaRPr lang="en-US" sz="1200" kern="1200" dirty="0">
            <a:solidFill>
              <a:schemeClr val="bg1"/>
            </a:solidFill>
          </a:endParaRPr>
        </a:p>
      </dsp:txBody>
      <dsp:txXfrm>
        <a:off x="6167954" y="2214987"/>
        <a:ext cx="1234338" cy="598547"/>
      </dsp:txXfrm>
    </dsp:sp>
    <dsp:sp modelId="{0115E594-C7F9-394A-856B-EDFC2D467439}">
      <dsp:nvSpPr>
        <dsp:cNvPr id="0" name=""/>
        <dsp:cNvSpPr/>
      </dsp:nvSpPr>
      <dsp:spPr>
        <a:xfrm rot="3310531">
          <a:off x="3669462" y="3232106"/>
          <a:ext cx="890675" cy="26630"/>
        </a:xfrm>
        <a:custGeom>
          <a:avLst/>
          <a:gdLst/>
          <a:ahLst/>
          <a:cxnLst/>
          <a:rect l="0" t="0" r="0" b="0"/>
          <a:pathLst>
            <a:path>
              <a:moveTo>
                <a:pt x="0" y="13315"/>
              </a:moveTo>
              <a:lnTo>
                <a:pt x="890675" y="1331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92533" y="3223154"/>
        <a:ext cx="44533" cy="44533"/>
      </dsp:txXfrm>
    </dsp:sp>
    <dsp:sp modelId="{741C1A67-30C2-5F45-A133-5417E8A1E6E0}">
      <dsp:nvSpPr>
        <dsp:cNvPr id="0" name=""/>
        <dsp:cNvSpPr/>
      </dsp:nvSpPr>
      <dsp:spPr>
        <a:xfrm>
          <a:off x="4369116" y="3293106"/>
          <a:ext cx="1271582" cy="63579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rPr>
            <a:t>Abdominal</a:t>
          </a:r>
        </a:p>
      </dsp:txBody>
      <dsp:txXfrm>
        <a:off x="4387738" y="3311728"/>
        <a:ext cx="1234338" cy="598547"/>
      </dsp:txXfrm>
    </dsp:sp>
    <dsp:sp modelId="{7DA2A1F6-B11F-2746-8649-B8F6768F8711}">
      <dsp:nvSpPr>
        <dsp:cNvPr id="0" name=""/>
        <dsp:cNvSpPr/>
      </dsp:nvSpPr>
      <dsp:spPr>
        <a:xfrm rot="19457599">
          <a:off x="5581824" y="3414896"/>
          <a:ext cx="626383" cy="26630"/>
        </a:xfrm>
        <a:custGeom>
          <a:avLst/>
          <a:gdLst/>
          <a:ahLst/>
          <a:cxnLst/>
          <a:rect l="0" t="0" r="0" b="0"/>
          <a:pathLst>
            <a:path>
              <a:moveTo>
                <a:pt x="0" y="13315"/>
              </a:moveTo>
              <a:lnTo>
                <a:pt x="626383" y="1331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79356" y="3412552"/>
        <a:ext cx="31319" cy="31319"/>
      </dsp:txXfrm>
    </dsp:sp>
    <dsp:sp modelId="{4F1053DC-80FF-3E48-A11F-7D73D82F77F6}">
      <dsp:nvSpPr>
        <dsp:cNvPr id="0" name=""/>
        <dsp:cNvSpPr/>
      </dsp:nvSpPr>
      <dsp:spPr>
        <a:xfrm>
          <a:off x="6149332" y="2927526"/>
          <a:ext cx="1271582" cy="63579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rPr>
            <a:t>Mesh</a:t>
          </a:r>
        </a:p>
        <a:p>
          <a:pPr marL="0" lvl="0" indent="0" algn="ctr" defTabSz="533400">
            <a:lnSpc>
              <a:spcPct val="90000"/>
            </a:lnSpc>
            <a:spcBef>
              <a:spcPct val="0"/>
            </a:spcBef>
            <a:spcAft>
              <a:spcPct val="35000"/>
            </a:spcAft>
            <a:buNone/>
          </a:pPr>
          <a:r>
            <a:rPr lang="en-US" sz="1200" kern="1200" dirty="0">
              <a:solidFill>
                <a:schemeClr val="bg1"/>
              </a:solidFill>
            </a:rPr>
            <a:t>Laparoscopic</a:t>
          </a:r>
        </a:p>
      </dsp:txBody>
      <dsp:txXfrm>
        <a:off x="6167954" y="2946148"/>
        <a:ext cx="1234338" cy="598547"/>
      </dsp:txXfrm>
    </dsp:sp>
    <dsp:sp modelId="{446F9ED9-F374-D549-BE74-533C637C7114}">
      <dsp:nvSpPr>
        <dsp:cNvPr id="0" name=""/>
        <dsp:cNvSpPr/>
      </dsp:nvSpPr>
      <dsp:spPr>
        <a:xfrm rot="2142401">
          <a:off x="5581824" y="3780476"/>
          <a:ext cx="626383" cy="26630"/>
        </a:xfrm>
        <a:custGeom>
          <a:avLst/>
          <a:gdLst/>
          <a:ahLst/>
          <a:cxnLst/>
          <a:rect l="0" t="0" r="0" b="0"/>
          <a:pathLst>
            <a:path>
              <a:moveTo>
                <a:pt x="0" y="13315"/>
              </a:moveTo>
              <a:lnTo>
                <a:pt x="626383" y="1331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79356" y="3778132"/>
        <a:ext cx="31319" cy="31319"/>
      </dsp:txXfrm>
    </dsp:sp>
    <dsp:sp modelId="{1288441C-080B-7D42-BC51-B1DF95CABEDE}">
      <dsp:nvSpPr>
        <dsp:cNvPr id="0" name=""/>
        <dsp:cNvSpPr/>
      </dsp:nvSpPr>
      <dsp:spPr>
        <a:xfrm>
          <a:off x="6149332" y="3658686"/>
          <a:ext cx="1271582" cy="63579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rPr>
            <a:t>Mesh</a:t>
          </a:r>
        </a:p>
        <a:p>
          <a:pPr marL="0" lvl="0" indent="0" algn="ctr" defTabSz="533400">
            <a:lnSpc>
              <a:spcPct val="90000"/>
            </a:lnSpc>
            <a:spcBef>
              <a:spcPct val="0"/>
            </a:spcBef>
            <a:spcAft>
              <a:spcPct val="35000"/>
            </a:spcAft>
            <a:buNone/>
          </a:pPr>
          <a:r>
            <a:rPr lang="en-US" sz="1200" kern="1200" dirty="0">
              <a:solidFill>
                <a:schemeClr val="bg1"/>
              </a:solidFill>
            </a:rPr>
            <a:t>Open</a:t>
          </a:r>
        </a:p>
      </dsp:txBody>
      <dsp:txXfrm>
        <a:off x="6167954" y="3677308"/>
        <a:ext cx="1234338" cy="59854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84B6C9-5F98-F244-8DB2-A3717536A9FB}" type="datetimeFigureOut">
              <a:rPr lang="en-US" smtClean="0"/>
              <a:t>2/2/21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D3CE11-1BE5-134A-8051-A4ED2DCD1AF5}" type="slidenum">
              <a:rPr lang="en-US" smtClean="0"/>
              <a:t>‹#›</a:t>
            </a:fld>
            <a:endParaRPr lang="en-US"/>
          </a:p>
        </p:txBody>
      </p:sp>
    </p:spTree>
    <p:extLst>
      <p:ext uri="{BB962C8B-B14F-4D97-AF65-F5344CB8AC3E}">
        <p14:creationId xmlns:p14="http://schemas.microsoft.com/office/powerpoint/2010/main" val="900427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pelvic floor is made up of the pelvic floor muscles and connective tissue work together support the contents of the pelvis such as bladder, uterus and intestines.</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dirty="0" err="1"/>
              <a:t>levator</a:t>
            </a:r>
            <a:r>
              <a:rPr lang="en-US" dirty="0"/>
              <a:t> ani muscles keep the pelvic floor closed and provide a lift to prevent pelvic floor descent. So when there is injury to these muscles that disrupts or weakens them, for example ( childbirth), there is more opening in the pelvic floor ( which we call larger </a:t>
            </a:r>
            <a:r>
              <a:rPr lang="en-US" dirty="0" err="1"/>
              <a:t>levator</a:t>
            </a:r>
            <a:r>
              <a:rPr lang="en-US" dirty="0"/>
              <a:t> hiatus ) leading to protrusion of various components of the vaginal wall. This protrusion creates a pressure differential leading to more abdominal pressure pushing against the connective tissue that attach the pelvic organs like uterus and vagina to the pelvic side walls. This leads to further relaxation of these support structures allowing the pelvic organs to descend further. </a:t>
            </a:r>
            <a:endParaRPr lang="en-US" sz="1200" b="0" i="0" kern="1200" dirty="0">
              <a:solidFill>
                <a:schemeClr val="tx1"/>
              </a:solidFill>
              <a:effectLst/>
              <a:latin typeface="+mn-lt"/>
              <a:ea typeface="+mn-ea"/>
              <a:cs typeface="+mn-cs"/>
            </a:endParaRPr>
          </a:p>
          <a:p>
            <a:endParaRPr lang="en-US" dirty="0"/>
          </a:p>
          <a:p>
            <a:r>
              <a:rPr lang="en-US" dirty="0"/>
              <a:t>We talk about pelvic floor support</a:t>
            </a:r>
          </a:p>
          <a:p>
            <a:r>
              <a:rPr lang="en-US" dirty="0"/>
              <a:t>In Level I, the cervix and upper third of the vagina are attached to the pelvic walls by mesenteric structures that suspend these organs (cardinal and uterosacral ligaments)</a:t>
            </a:r>
          </a:p>
          <a:p>
            <a:r>
              <a:rPr lang="en-US" dirty="0"/>
              <a:t>In Level II the middle third of the vagina it is attached laterally to fascial structures (arcus </a:t>
            </a:r>
            <a:r>
              <a:rPr lang="en-US" dirty="0" err="1"/>
              <a:t>tendineus</a:t>
            </a:r>
            <a:r>
              <a:rPr lang="en-US" dirty="0"/>
              <a:t> fascia pelvis)</a:t>
            </a:r>
          </a:p>
          <a:p>
            <a:r>
              <a:rPr lang="en-US" dirty="0"/>
              <a:t>Level III, the vagina is fused with the surrounding structures, namely the </a:t>
            </a:r>
            <a:r>
              <a:rPr lang="en-US" dirty="0" err="1"/>
              <a:t>levator</a:t>
            </a:r>
            <a:r>
              <a:rPr lang="en-US" dirty="0"/>
              <a:t> ani muscles and the perineal body.</a:t>
            </a:r>
          </a:p>
        </p:txBody>
      </p:sp>
      <p:sp>
        <p:nvSpPr>
          <p:cNvPr id="4" name="Slide Number Placeholder 3"/>
          <p:cNvSpPr>
            <a:spLocks noGrp="1"/>
          </p:cNvSpPr>
          <p:nvPr>
            <p:ph type="sldNum" sz="quarter" idx="5"/>
          </p:nvPr>
        </p:nvSpPr>
        <p:spPr/>
        <p:txBody>
          <a:bodyPr/>
          <a:lstStyle/>
          <a:p>
            <a:fld id="{8BD3CE11-1BE5-134A-8051-A4ED2DCD1AF5}" type="slidenum">
              <a:rPr lang="en-US" smtClean="0"/>
              <a:t>3</a:t>
            </a:fld>
            <a:endParaRPr lang="en-US"/>
          </a:p>
        </p:txBody>
      </p:sp>
    </p:spTree>
    <p:extLst>
      <p:ext uri="{BB962C8B-B14F-4D97-AF65-F5344CB8AC3E}">
        <p14:creationId xmlns:p14="http://schemas.microsoft.com/office/powerpoint/2010/main" val="704063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D3CE11-1BE5-134A-8051-A4ED2DCD1AF5}" type="slidenum">
              <a:rPr lang="en-US" smtClean="0"/>
              <a:t>12</a:t>
            </a:fld>
            <a:endParaRPr lang="en-US"/>
          </a:p>
        </p:txBody>
      </p:sp>
    </p:spTree>
    <p:extLst>
      <p:ext uri="{BB962C8B-B14F-4D97-AF65-F5344CB8AC3E}">
        <p14:creationId xmlns:p14="http://schemas.microsoft.com/office/powerpoint/2010/main" val="3672336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general,  abdominal SCP is considered the gold standard procedure in the treatment of apical POP with success rates ranging from 58% to 100%, </a:t>
            </a:r>
            <a:endParaRPr lang="en-US" dirty="0"/>
          </a:p>
        </p:txBody>
      </p:sp>
      <p:sp>
        <p:nvSpPr>
          <p:cNvPr id="4" name="Slide Number Placeholder 3"/>
          <p:cNvSpPr>
            <a:spLocks noGrp="1"/>
          </p:cNvSpPr>
          <p:nvPr>
            <p:ph type="sldNum" sz="quarter" idx="5"/>
          </p:nvPr>
        </p:nvSpPr>
        <p:spPr/>
        <p:txBody>
          <a:bodyPr/>
          <a:lstStyle/>
          <a:p>
            <a:fld id="{8BD3CE11-1BE5-134A-8051-A4ED2DCD1AF5}" type="slidenum">
              <a:rPr lang="en-US" smtClean="0"/>
              <a:t>14</a:t>
            </a:fld>
            <a:endParaRPr lang="en-US"/>
          </a:p>
        </p:txBody>
      </p:sp>
    </p:spTree>
    <p:extLst>
      <p:ext uri="{BB962C8B-B14F-4D97-AF65-F5344CB8AC3E}">
        <p14:creationId xmlns:p14="http://schemas.microsoft.com/office/powerpoint/2010/main" val="3258384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CB62AC-0F1E-45B8-A7AF-14A81CB7A4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7109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286F1B5-1BBE-4BA2-9104-0F0627440F22}" type="slidenum">
              <a:rPr lang="en-US" smtClean="0"/>
              <a:pPr>
                <a:defRPr/>
              </a:pPr>
              <a:t>16</a:t>
            </a:fld>
            <a:endParaRPr lang="en-US"/>
          </a:p>
        </p:txBody>
      </p:sp>
    </p:spTree>
    <p:extLst>
      <p:ext uri="{BB962C8B-B14F-4D97-AF65-F5344CB8AC3E}">
        <p14:creationId xmlns:p14="http://schemas.microsoft.com/office/powerpoint/2010/main" val="2920898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D3CE11-1BE5-134A-8051-A4ED2DCD1AF5}" type="slidenum">
              <a:rPr lang="en-US" smtClean="0"/>
              <a:t>17</a:t>
            </a:fld>
            <a:endParaRPr lang="en-US"/>
          </a:p>
        </p:txBody>
      </p:sp>
    </p:spTree>
    <p:extLst>
      <p:ext uri="{BB962C8B-B14F-4D97-AF65-F5344CB8AC3E}">
        <p14:creationId xmlns:p14="http://schemas.microsoft.com/office/powerpoint/2010/main" val="228402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D3CE11-1BE5-134A-8051-A4ED2DCD1AF5}" type="slidenum">
              <a:rPr lang="en-US" smtClean="0"/>
              <a:t>19</a:t>
            </a:fld>
            <a:endParaRPr lang="en-US"/>
          </a:p>
        </p:txBody>
      </p:sp>
    </p:spTree>
    <p:extLst>
      <p:ext uri="{BB962C8B-B14F-4D97-AF65-F5344CB8AC3E}">
        <p14:creationId xmlns:p14="http://schemas.microsoft.com/office/powerpoint/2010/main" val="1454127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D3CE11-1BE5-134A-8051-A4ED2DCD1AF5}" type="slidenum">
              <a:rPr lang="en-US" smtClean="0"/>
              <a:t>21</a:t>
            </a:fld>
            <a:endParaRPr lang="en-US"/>
          </a:p>
        </p:txBody>
      </p:sp>
    </p:spTree>
    <p:extLst>
      <p:ext uri="{BB962C8B-B14F-4D97-AF65-F5344CB8AC3E}">
        <p14:creationId xmlns:p14="http://schemas.microsoft.com/office/powerpoint/2010/main" val="4013759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89EBEAEF-DA31-5A4A-9866-92E02BC63F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C5FB08CB-DE9C-0A4A-9186-81DDB5E5A3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Regret is NOT related to age (unlike tubals)</a:t>
            </a:r>
          </a:p>
          <a:p>
            <a:pPr eaLnBrk="1" hangingPunct="1"/>
            <a:r>
              <a:rPr lang="en-US" altLang="en-US">
                <a:ea typeface="ＭＳ Ｐゴシック" panose="020B0600070205080204" pitchFamily="34" charset="-128"/>
              </a:rPr>
              <a:t>Often post operative complications are linked to the fact that this procedure is often performed in patients with many co-morbidities who are at high risk for surgical complications and thus this particular procedure has been chosen to help decrease the length of the surgery, etc. </a:t>
            </a:r>
          </a:p>
        </p:txBody>
      </p:sp>
      <p:sp>
        <p:nvSpPr>
          <p:cNvPr id="32771" name="Slide Number Placeholder 3">
            <a:extLst>
              <a:ext uri="{FF2B5EF4-FFF2-40B4-BE49-F238E27FC236}">
                <a16:creationId xmlns:a16="http://schemas.microsoft.com/office/drawing/2014/main" id="{E12BE067-2F91-A54A-A6CD-D46DC2DBA1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B387089C-F4E8-9E40-BAB5-C47496642217}" type="slidenum">
              <a:rPr lang="en-US" altLang="en-US" sz="1200"/>
              <a:pPr eaLnBrk="1" hangingPunct="1"/>
              <a:t>22</a:t>
            </a:fld>
            <a:endParaRPr lang="en-US" altLang="en-US" sz="1200"/>
          </a:p>
        </p:txBody>
      </p:sp>
    </p:spTree>
    <p:extLst>
      <p:ext uri="{BB962C8B-B14F-4D97-AF65-F5344CB8AC3E}">
        <p14:creationId xmlns:p14="http://schemas.microsoft.com/office/powerpoint/2010/main" val="1283470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Women with stage 2-4 prolapse were randomized to either SSLF or USLS. A composite outcome of anatomy, bulge symptom, and retreatment assessed at 2 years was similar between the two approaches.</a:t>
            </a:r>
          </a:p>
        </p:txBody>
      </p:sp>
      <p:sp>
        <p:nvSpPr>
          <p:cNvPr id="4" name="Slide Number Placeholder 3"/>
          <p:cNvSpPr>
            <a:spLocks noGrp="1"/>
          </p:cNvSpPr>
          <p:nvPr>
            <p:ph type="sldNum" sz="quarter" idx="10"/>
          </p:nvPr>
        </p:nvSpPr>
        <p:spPr/>
        <p:txBody>
          <a:bodyPr/>
          <a:lstStyle/>
          <a:p>
            <a:fld id="{46CB62AC-0F1E-45B8-A7AF-14A81CB7A427}" type="slidenum">
              <a:rPr lang="en-US" smtClean="0"/>
              <a:t>23</a:t>
            </a:fld>
            <a:endParaRPr lang="en-US"/>
          </a:p>
        </p:txBody>
      </p:sp>
    </p:spTree>
    <p:extLst>
      <p:ext uri="{BB962C8B-B14F-4D97-AF65-F5344CB8AC3E}">
        <p14:creationId xmlns:p14="http://schemas.microsoft.com/office/powerpoint/2010/main" val="952969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752BCD-4B87-4B15-AF57-84A914D009D2}" type="slidenum">
              <a:rPr lang="en-US" smtClean="0"/>
              <a:t>24</a:t>
            </a:fld>
            <a:endParaRPr lang="en-US"/>
          </a:p>
        </p:txBody>
      </p:sp>
    </p:spTree>
    <p:extLst>
      <p:ext uri="{BB962C8B-B14F-4D97-AF65-F5344CB8AC3E}">
        <p14:creationId xmlns:p14="http://schemas.microsoft.com/office/powerpoint/2010/main" val="792971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address the apical component at the time of prolapse repair</a:t>
            </a:r>
          </a:p>
        </p:txBody>
      </p:sp>
      <p:sp>
        <p:nvSpPr>
          <p:cNvPr id="4" name="Slide Number Placeholder 3"/>
          <p:cNvSpPr>
            <a:spLocks noGrp="1"/>
          </p:cNvSpPr>
          <p:nvPr>
            <p:ph type="sldNum" sz="quarter" idx="5"/>
          </p:nvPr>
        </p:nvSpPr>
        <p:spPr/>
        <p:txBody>
          <a:bodyPr/>
          <a:lstStyle/>
          <a:p>
            <a:fld id="{8BD3CE11-1BE5-134A-8051-A4ED2DCD1AF5}" type="slidenum">
              <a:rPr lang="en-US" smtClean="0"/>
              <a:t>4</a:t>
            </a:fld>
            <a:endParaRPr lang="en-US"/>
          </a:p>
        </p:txBody>
      </p:sp>
    </p:spTree>
    <p:extLst>
      <p:ext uri="{BB962C8B-B14F-4D97-AF65-F5344CB8AC3E}">
        <p14:creationId xmlns:p14="http://schemas.microsoft.com/office/powerpoint/2010/main" val="211673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CB62AC-0F1E-45B8-A7AF-14A81CB7A427}" type="slidenum">
              <a:rPr lang="en-US" smtClean="0"/>
              <a:t>25</a:t>
            </a:fld>
            <a:endParaRPr lang="en-US"/>
          </a:p>
        </p:txBody>
      </p:sp>
    </p:spTree>
    <p:extLst>
      <p:ext uri="{BB962C8B-B14F-4D97-AF65-F5344CB8AC3E}">
        <p14:creationId xmlns:p14="http://schemas.microsoft.com/office/powerpoint/2010/main" val="2489100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D3CE11-1BE5-134A-8051-A4ED2DCD1AF5}" type="slidenum">
              <a:rPr lang="en-US" smtClean="0"/>
              <a:t>26</a:t>
            </a:fld>
            <a:endParaRPr lang="en-US"/>
          </a:p>
        </p:txBody>
      </p:sp>
    </p:spTree>
    <p:extLst>
      <p:ext uri="{BB962C8B-B14F-4D97-AF65-F5344CB8AC3E}">
        <p14:creationId xmlns:p14="http://schemas.microsoft.com/office/powerpoint/2010/main" val="533886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dirty="0"/>
              <a:t>Even predating viral screening and modern </a:t>
            </a:r>
            <a:r>
              <a:rPr lang="en-US" dirty="0" err="1"/>
              <a:t>cystology</a:t>
            </a:r>
            <a:r>
              <a:rPr lang="en-US" dirty="0"/>
              <a:t>, cervical ca rate in </a:t>
            </a:r>
            <a:r>
              <a:rPr lang="en-US" dirty="0" err="1"/>
              <a:t>supracervical</a:t>
            </a:r>
            <a:r>
              <a:rPr lang="en-US" dirty="0"/>
              <a:t> </a:t>
            </a:r>
            <a:r>
              <a:rPr lang="en-US" dirty="0" err="1"/>
              <a:t>hyst</a:t>
            </a:r>
            <a:r>
              <a:rPr lang="en-US" dirty="0"/>
              <a:t> is 0.3% (storm HH,1992)</a:t>
            </a:r>
          </a:p>
          <a:p>
            <a:pPr marL="0" marR="0" lvl="2" indent="0" algn="l" defTabSz="914400" rtl="0" eaLnBrk="1" fontAlgn="auto" latinLnBrk="0" hangingPunct="1">
              <a:lnSpc>
                <a:spcPct val="100000"/>
              </a:lnSpc>
              <a:spcBef>
                <a:spcPts val="0"/>
              </a:spcBef>
              <a:spcAft>
                <a:spcPts val="0"/>
              </a:spcAft>
              <a:buClrTx/>
              <a:buSzTx/>
              <a:buFontTx/>
              <a:buNone/>
              <a:tabLst/>
              <a:defRPr/>
            </a:pPr>
            <a:r>
              <a:rPr lang="en-US" dirty="0"/>
              <a:t>Rate of endometrial ca in women who had vaginal </a:t>
            </a:r>
            <a:r>
              <a:rPr lang="en-US" dirty="0" err="1"/>
              <a:t>hyst</a:t>
            </a:r>
            <a:r>
              <a:rPr lang="en-US" dirty="0"/>
              <a:t> for prolapse was 0.8% (Frick et al 2010). Post menopausal bleeding patients</a:t>
            </a:r>
            <a:r>
              <a:rPr lang="en-US" baseline="0" dirty="0"/>
              <a:t> had as high as 13.3% endometrial pathology despite negative preoperative evaluation. No sufficient data to recommend routine screening for endometrial pathology in asymptomatic women desiring uterine sparing surgery. Using 5mm cutoff of </a:t>
            </a:r>
            <a:r>
              <a:rPr lang="en-US" baseline="0" dirty="0" err="1"/>
              <a:t>Em</a:t>
            </a:r>
            <a:r>
              <a:rPr lang="en-US" baseline="0" dirty="0"/>
              <a:t> lining in </a:t>
            </a:r>
            <a:r>
              <a:rPr lang="en-US" baseline="0" dirty="0" err="1"/>
              <a:t>asymtomatic</a:t>
            </a:r>
            <a:r>
              <a:rPr lang="en-US" baseline="0" dirty="0"/>
              <a:t> women gives only 83% sensitivity and 72% </a:t>
            </a:r>
            <a:r>
              <a:rPr lang="en-US" baseline="0" dirty="0" err="1"/>
              <a:t>specifificty</a:t>
            </a:r>
            <a:endParaRPr lang="en-US" dirty="0"/>
          </a:p>
          <a:p>
            <a:endParaRPr lang="en-US" dirty="0"/>
          </a:p>
        </p:txBody>
      </p:sp>
      <p:sp>
        <p:nvSpPr>
          <p:cNvPr id="4" name="Slide Number Placeholder 3"/>
          <p:cNvSpPr>
            <a:spLocks noGrp="1"/>
          </p:cNvSpPr>
          <p:nvPr>
            <p:ph type="sldNum" sz="quarter" idx="10"/>
          </p:nvPr>
        </p:nvSpPr>
        <p:spPr/>
        <p:txBody>
          <a:bodyPr/>
          <a:lstStyle/>
          <a:p>
            <a:fld id="{98752BCD-4B87-4B15-AF57-84A914D009D2}" type="slidenum">
              <a:rPr lang="en-US" smtClean="0"/>
              <a:t>27</a:t>
            </a:fld>
            <a:endParaRPr lang="en-US"/>
          </a:p>
        </p:txBody>
      </p:sp>
    </p:spTree>
    <p:extLst>
      <p:ext uri="{BB962C8B-B14F-4D97-AF65-F5344CB8AC3E}">
        <p14:creationId xmlns:p14="http://schemas.microsoft.com/office/powerpoint/2010/main" val="1967294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D3CE11-1BE5-134A-8051-A4ED2DCD1AF5}" type="slidenum">
              <a:rPr lang="en-US" smtClean="0"/>
              <a:t>29</a:t>
            </a:fld>
            <a:endParaRPr lang="en-US"/>
          </a:p>
        </p:txBody>
      </p:sp>
    </p:spTree>
    <p:extLst>
      <p:ext uri="{BB962C8B-B14F-4D97-AF65-F5344CB8AC3E}">
        <p14:creationId xmlns:p14="http://schemas.microsoft.com/office/powerpoint/2010/main" val="337867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D3CE11-1BE5-134A-8051-A4ED2DCD1AF5}" type="slidenum">
              <a:rPr lang="en-US" smtClean="0"/>
              <a:t>5</a:t>
            </a:fld>
            <a:endParaRPr lang="en-US"/>
          </a:p>
        </p:txBody>
      </p:sp>
    </p:spTree>
    <p:extLst>
      <p:ext uri="{BB962C8B-B14F-4D97-AF65-F5344CB8AC3E}">
        <p14:creationId xmlns:p14="http://schemas.microsoft.com/office/powerpoint/2010/main" val="3741302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EB1CB47C-C687-8345-8207-D012050B6E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212D3A0D-3A82-2E41-91AB-C04376FF6B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35844" name="Slide Number Placeholder 3">
            <a:extLst>
              <a:ext uri="{FF2B5EF4-FFF2-40B4-BE49-F238E27FC236}">
                <a16:creationId xmlns:a16="http://schemas.microsoft.com/office/drawing/2014/main" id="{3065C692-893C-D449-8CF5-3E64CEC20E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16B84F77-ED23-634B-A619-9F897168830A}" type="slidenum">
              <a:rPr lang="en-US" altLang="en-US"/>
              <a:pPr/>
              <a:t>6</a:t>
            </a:fld>
            <a:endParaRPr lang="en-US" altLang="en-US"/>
          </a:p>
        </p:txBody>
      </p:sp>
    </p:spTree>
    <p:extLst>
      <p:ext uri="{BB962C8B-B14F-4D97-AF65-F5344CB8AC3E}">
        <p14:creationId xmlns:p14="http://schemas.microsoft.com/office/powerpoint/2010/main" val="2739589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33EE38BD-A67A-394C-B416-50EAC6654B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4C67FC5-1BB7-5C40-B9D8-271AC2AA1DE0}" type="slidenum">
              <a:rPr lang="en-US" altLang="en-US">
                <a:latin typeface="Arial" panose="020B0604020202020204" pitchFamily="34" charset="0"/>
              </a:rPr>
              <a:pPr>
                <a:spcBef>
                  <a:spcPct val="0"/>
                </a:spcBef>
              </a:pPr>
              <a:t>7</a:t>
            </a:fld>
            <a:endParaRPr lang="en-US" altLang="en-US">
              <a:latin typeface="Arial" panose="020B0604020202020204" pitchFamily="34" charset="0"/>
            </a:endParaRPr>
          </a:p>
        </p:txBody>
      </p:sp>
      <p:sp>
        <p:nvSpPr>
          <p:cNvPr id="44035" name="Rectangle 2">
            <a:extLst>
              <a:ext uri="{FF2B5EF4-FFF2-40B4-BE49-F238E27FC236}">
                <a16:creationId xmlns:a16="http://schemas.microsoft.com/office/drawing/2014/main" id="{50EAB0E6-8506-B64B-97D1-6D349EF623BA}"/>
              </a:ext>
            </a:extLst>
          </p:cNvPr>
          <p:cNvSpPr>
            <a:spLocks noGrp="1" noRot="1" noChangeAspect="1" noChangeArrowheads="1" noTextEdit="1"/>
          </p:cNvSpPr>
          <p:nvPr>
            <p:ph type="sldImg"/>
          </p:nvPr>
        </p:nvSpPr>
        <p:spPr bwMode="auto">
          <a:xfrm>
            <a:off x="3028950" y="228600"/>
            <a:ext cx="3086100" cy="2314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a:extLst>
              <a:ext uri="{FF2B5EF4-FFF2-40B4-BE49-F238E27FC236}">
                <a16:creationId xmlns:a16="http://schemas.microsoft.com/office/drawing/2014/main" id="{A01D4D31-266A-764C-90CE-A73E89AA3455}"/>
              </a:ext>
            </a:extLst>
          </p:cNvPr>
          <p:cNvSpPr>
            <a:spLocks noGrp="1" noChangeArrowheads="1"/>
          </p:cNvSpPr>
          <p:nvPr>
            <p:ph type="body" idx="1"/>
          </p:nvPr>
        </p:nvSpPr>
        <p:spPr bwMode="auto">
          <a:xfrm>
            <a:off x="914400" y="3048000"/>
            <a:ext cx="7315200" cy="2700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pPr>
            <a:endParaRPr lang="en-US" altLang="en-US" dirty="0">
              <a:latin typeface="Arial" panose="020B0604020202020204" pitchFamily="34" charset="0"/>
            </a:endParaRPr>
          </a:p>
        </p:txBody>
      </p:sp>
    </p:spTree>
    <p:extLst>
      <p:ext uri="{BB962C8B-B14F-4D97-AF65-F5344CB8AC3E}">
        <p14:creationId xmlns:p14="http://schemas.microsoft.com/office/powerpoint/2010/main" val="3641670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D3CE11-1BE5-134A-8051-A4ED2DCD1AF5}" type="slidenum">
              <a:rPr lang="en-US" smtClean="0"/>
              <a:t>8</a:t>
            </a:fld>
            <a:endParaRPr lang="en-US"/>
          </a:p>
        </p:txBody>
      </p:sp>
    </p:spTree>
    <p:extLst>
      <p:ext uri="{BB962C8B-B14F-4D97-AF65-F5344CB8AC3E}">
        <p14:creationId xmlns:p14="http://schemas.microsoft.com/office/powerpoint/2010/main" val="4035053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Michigan four corner: </a:t>
            </a:r>
            <a:r>
              <a:rPr lang="en-US" sz="1200" dirty="0">
                <a:latin typeface="Arial" panose="020B0604020202020204" pitchFamily="34" charset="0"/>
                <a:cs typeface="Arial" panose="020B0604020202020204" pitchFamily="34" charset="0"/>
              </a:rPr>
              <a:t>All four vaginal walls are directly approximated to the sacrospinous ligament (instead of only the posterior vaginal wall) . The sutures are placed through the sacrospinous ligament, then incorporated to both anterior and posterior apex, and tied to the ligament</a:t>
            </a:r>
          </a:p>
          <a:p>
            <a:endParaRPr lang="en-US" dirty="0"/>
          </a:p>
        </p:txBody>
      </p:sp>
      <p:sp>
        <p:nvSpPr>
          <p:cNvPr id="4" name="Slide Number Placeholder 3"/>
          <p:cNvSpPr>
            <a:spLocks noGrp="1"/>
          </p:cNvSpPr>
          <p:nvPr>
            <p:ph type="sldNum" sz="quarter" idx="5"/>
          </p:nvPr>
        </p:nvSpPr>
        <p:spPr/>
        <p:txBody>
          <a:bodyPr/>
          <a:lstStyle/>
          <a:p>
            <a:fld id="{8BD3CE11-1BE5-134A-8051-A4ED2DCD1AF5}" type="slidenum">
              <a:rPr lang="en-US" smtClean="0"/>
              <a:t>9</a:t>
            </a:fld>
            <a:endParaRPr lang="en-US"/>
          </a:p>
        </p:txBody>
      </p:sp>
    </p:spTree>
    <p:extLst>
      <p:ext uri="{BB962C8B-B14F-4D97-AF65-F5344CB8AC3E}">
        <p14:creationId xmlns:p14="http://schemas.microsoft.com/office/powerpoint/2010/main" val="64815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05475"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Calibri" charset="0"/>
            </a:endParaRPr>
          </a:p>
          <a:p>
            <a:pPr eaLnBrk="1" hangingPunct="1"/>
            <a:r>
              <a:rPr lang="en-US" dirty="0">
                <a:latin typeface="Calibri" charset="0"/>
              </a:rPr>
              <a:t>So here you can see in the left image the uterosacral ligament sutures placed bilaterally . These sutures are generally placed at the level of the ischial spine. One of the risks with this procedure is ureteric injury as the ureters course very close to the uterosacral ligament as you can see in the bottom picture. When I do these procedures , I usually put the sutures in after I palpated and visualized the uterosacral ligaments and then I perform cystoscopy with and without tension on the sutures to make sure I see robust ureteric efflux and there is no obstruction . After I attach these sutures to the vaginal cuff and tie, I repeat another cystoscopy to make sure that tying the suture did not cause any kinking of the ureters. I will never do this procedure if I don’t have a good working cystoscope for this reason. </a:t>
            </a:r>
          </a:p>
        </p:txBody>
      </p:sp>
    </p:spTree>
    <p:extLst>
      <p:ext uri="{BB962C8B-B14F-4D97-AF65-F5344CB8AC3E}">
        <p14:creationId xmlns:p14="http://schemas.microsoft.com/office/powerpoint/2010/main" val="3507860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10595"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latin typeface="Calibri" charset="0"/>
              </a:rPr>
              <a:t>Sacrospinous ligament suspension is usually done along the patients right sacrospinous ligament, which lies underneath the coccygeus muscles. We use the </a:t>
            </a:r>
            <a:r>
              <a:rPr lang="en-US" dirty="0" err="1">
                <a:latin typeface="Calibri" charset="0"/>
              </a:rPr>
              <a:t>capio</a:t>
            </a:r>
            <a:r>
              <a:rPr lang="en-US" dirty="0">
                <a:latin typeface="Calibri" charset="0"/>
              </a:rPr>
              <a:t> suture suspension devise in the US. In Ethiopia, we have used </a:t>
            </a:r>
            <a:r>
              <a:rPr lang="en-US" dirty="0" err="1">
                <a:latin typeface="Calibri" charset="0"/>
              </a:rPr>
              <a:t>miya</a:t>
            </a:r>
            <a:r>
              <a:rPr lang="en-US" dirty="0">
                <a:latin typeface="Calibri" charset="0"/>
              </a:rPr>
              <a:t> . Bilateral SSLS is also possible with a long vagina</a:t>
            </a:r>
          </a:p>
        </p:txBody>
      </p:sp>
    </p:spTree>
    <p:extLst>
      <p:ext uri="{BB962C8B-B14F-4D97-AF65-F5344CB8AC3E}">
        <p14:creationId xmlns:p14="http://schemas.microsoft.com/office/powerpoint/2010/main" val="2273338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ub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97D8D-CE7C-614B-9885-499F1758D212}"/>
              </a:ext>
            </a:extLst>
          </p:cNvPr>
          <p:cNvSpPr>
            <a:spLocks noGrp="1"/>
          </p:cNvSpPr>
          <p:nvPr>
            <p:ph type="ctrTitle"/>
          </p:nvPr>
        </p:nvSpPr>
        <p:spPr>
          <a:xfrm>
            <a:off x="1143000" y="461963"/>
            <a:ext cx="6858000" cy="2387600"/>
          </a:xfrm>
        </p:spPr>
        <p:txBody>
          <a:bodyPr anchor="b">
            <a:normAutofit/>
          </a:bodyPr>
          <a:lstStyle>
            <a:lvl1pPr algn="ctr">
              <a:defRPr sz="27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EE2DD81-74BE-F04F-A85F-3DCAB409FBB2}"/>
              </a:ext>
            </a:extLst>
          </p:cNvPr>
          <p:cNvSpPr>
            <a:spLocks noGrp="1"/>
          </p:cNvSpPr>
          <p:nvPr>
            <p:ph type="subTitle" idx="1"/>
          </p:nvPr>
        </p:nvSpPr>
        <p:spPr>
          <a:xfrm>
            <a:off x="1143000" y="29416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570177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27CD2-F729-F944-A8A4-892860805F77}"/>
              </a:ext>
            </a:extLst>
          </p:cNvPr>
          <p:cNvSpPr>
            <a:spLocks noGrp="1"/>
          </p:cNvSpPr>
          <p:nvPr>
            <p:ph type="title"/>
          </p:nvPr>
        </p:nvSpPr>
        <p:spPr>
          <a:xfrm>
            <a:off x="628650" y="2681606"/>
            <a:ext cx="7886700" cy="1325563"/>
          </a:xfrm>
        </p:spPr>
        <p:txBody>
          <a:bodyPr/>
          <a:lstStyle/>
          <a:p>
            <a:r>
              <a:rPr lang="en-US"/>
              <a:t>Click to edit Master title style</a:t>
            </a:r>
          </a:p>
        </p:txBody>
      </p:sp>
    </p:spTree>
    <p:extLst>
      <p:ext uri="{BB962C8B-B14F-4D97-AF65-F5344CB8AC3E}">
        <p14:creationId xmlns:p14="http://schemas.microsoft.com/office/powerpoint/2010/main" val="4276487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814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CD4B4-F24F-5249-B555-F230304C73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1335F8-5D10-C948-9D21-AC8965F57A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9052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ubhea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422B1-1E82-AA4B-933F-8177F64776C3}"/>
              </a:ext>
            </a:extLst>
          </p:cNvPr>
          <p:cNvSpPr>
            <a:spLocks noGrp="1"/>
          </p:cNvSpPr>
          <p:nvPr>
            <p:ph type="title"/>
          </p:nvPr>
        </p:nvSpPr>
        <p:spPr>
          <a:xfrm>
            <a:off x="629841" y="365126"/>
            <a:ext cx="7886700" cy="107759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50E5F6-E6D5-7F43-B085-88E22EBB3E1F}"/>
              </a:ext>
            </a:extLst>
          </p:cNvPr>
          <p:cNvSpPr>
            <a:spLocks noGrp="1"/>
          </p:cNvSpPr>
          <p:nvPr>
            <p:ph type="body" idx="1"/>
          </p:nvPr>
        </p:nvSpPr>
        <p:spPr>
          <a:xfrm>
            <a:off x="629841" y="1361440"/>
            <a:ext cx="6624399" cy="63563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45BAF4F-999D-9C43-A2CB-3A995D9B4473}"/>
              </a:ext>
            </a:extLst>
          </p:cNvPr>
          <p:cNvSpPr>
            <a:spLocks noGrp="1"/>
          </p:cNvSpPr>
          <p:nvPr>
            <p:ph sz="half" idx="2"/>
          </p:nvPr>
        </p:nvSpPr>
        <p:spPr>
          <a:xfrm>
            <a:off x="629841" y="2220595"/>
            <a:ext cx="662439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520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F6F0E-A30E-6A42-9B26-1AD9FD0AB2A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9841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633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EAB24-4655-F34C-9980-A0AFCAAEA93E}"/>
              </a:ext>
            </a:extLst>
          </p:cNvPr>
          <p:cNvSpPr>
            <a:spLocks noGrp="1"/>
          </p:cNvSpPr>
          <p:nvPr>
            <p:ph type="title"/>
          </p:nvPr>
        </p:nvSpPr>
        <p:spPr>
          <a:xfrm>
            <a:off x="4378881" y="406400"/>
            <a:ext cx="3759279"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A2D31A7-7A56-DF41-8218-015E739FE892}"/>
              </a:ext>
            </a:extLst>
          </p:cNvPr>
          <p:cNvSpPr>
            <a:spLocks noGrp="1"/>
          </p:cNvSpPr>
          <p:nvPr>
            <p:ph type="pic" idx="1"/>
          </p:nvPr>
        </p:nvSpPr>
        <p:spPr>
          <a:xfrm>
            <a:off x="0" y="12066"/>
            <a:ext cx="4183380" cy="684593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094ECF74-C6B5-9F44-B170-4FD11C4A3827}"/>
              </a:ext>
            </a:extLst>
          </p:cNvPr>
          <p:cNvSpPr>
            <a:spLocks noGrp="1"/>
          </p:cNvSpPr>
          <p:nvPr>
            <p:ph type="body" sz="half" idx="2"/>
          </p:nvPr>
        </p:nvSpPr>
        <p:spPr>
          <a:xfrm>
            <a:off x="4378881" y="2169160"/>
            <a:ext cx="3759279" cy="3398520"/>
          </a:xfrm>
        </p:spPr>
        <p:txBody>
          <a:bodyPr>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405303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46088"/>
            <a:ext cx="2628899" cy="976312"/>
          </a:xfrm>
        </p:spPr>
        <p:txBody>
          <a:bodyPr anchor="b"/>
          <a:lstStyle>
            <a:lvl1pPr algn="l">
              <a:defRPr sz="1500" b="0"/>
            </a:lvl1pPr>
          </a:lstStyle>
          <a:p>
            <a:r>
              <a:rPr lang="en-US"/>
              <a:t>Click to edit Master title style</a:t>
            </a:r>
            <a:endParaRPr lang="en-US" dirty="0"/>
          </a:p>
        </p:txBody>
      </p:sp>
      <p:sp>
        <p:nvSpPr>
          <p:cNvPr id="3" name="Content Placeholder 2"/>
          <p:cNvSpPr>
            <a:spLocks noGrp="1"/>
          </p:cNvSpPr>
          <p:nvPr>
            <p:ph idx="1"/>
          </p:nvPr>
        </p:nvSpPr>
        <p:spPr>
          <a:xfrm>
            <a:off x="4742259" y="446089"/>
            <a:ext cx="38862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1910" y="1598613"/>
            <a:ext cx="26288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B005721-397C-E440-BF5E-0F33AE23596F}" type="datetimeFigureOut">
              <a:rPr lang="en-US" smtClean="0"/>
              <a:t>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137873-DDBB-4D66-8A5A-DF996B5F4E48}" type="slidenum">
              <a:rPr lang="en-US" smtClean="0"/>
              <a:t>‹#›</a:t>
            </a:fld>
            <a:endParaRPr lang="en-US"/>
          </a:p>
        </p:txBody>
      </p:sp>
    </p:spTree>
    <p:extLst>
      <p:ext uri="{BB962C8B-B14F-4D97-AF65-F5344CB8AC3E}">
        <p14:creationId xmlns:p14="http://schemas.microsoft.com/office/powerpoint/2010/main" val="203905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8625" y="1828800"/>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9625" y="1828800"/>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F5137873-DDBB-4D66-8A5A-DF996B5F4E48}" type="slidenum">
              <a:rPr lang="en-US" smtClean="0"/>
              <a:t>‹#›</a:t>
            </a:fld>
            <a:endParaRPr lang="en-US"/>
          </a:p>
        </p:txBody>
      </p:sp>
    </p:spTree>
    <p:extLst>
      <p:ext uri="{BB962C8B-B14F-4D97-AF65-F5344CB8AC3E}">
        <p14:creationId xmlns:p14="http://schemas.microsoft.com/office/powerpoint/2010/main" val="3874251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ub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BA2C7-4123-1141-8B1D-E5BDE381CC75}"/>
              </a:ext>
            </a:extLst>
          </p:cNvPr>
          <p:cNvSpPr>
            <a:spLocks noGrp="1"/>
          </p:cNvSpPr>
          <p:nvPr>
            <p:ph type="ctrTitle"/>
          </p:nvPr>
        </p:nvSpPr>
        <p:spPr>
          <a:xfrm>
            <a:off x="1143000" y="685483"/>
            <a:ext cx="6858000" cy="2387600"/>
          </a:xfrm>
        </p:spPr>
        <p:txBody>
          <a:bodyPr anchor="b">
            <a:normAutofit/>
          </a:bodyPr>
          <a:lstStyle>
            <a:lvl1pPr algn="ctr">
              <a:defRPr sz="27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061BEC0-9470-F549-9B6F-0D0FE92D9178}"/>
              </a:ext>
            </a:extLst>
          </p:cNvPr>
          <p:cNvSpPr>
            <a:spLocks noGrp="1"/>
          </p:cNvSpPr>
          <p:nvPr>
            <p:ph type="subTitle" idx="1"/>
          </p:nvPr>
        </p:nvSpPr>
        <p:spPr>
          <a:xfrm>
            <a:off x="1143000" y="316515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4196301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close up of a flower&#10;&#10;Description automatically generated">
            <a:extLst>
              <a:ext uri="{FF2B5EF4-FFF2-40B4-BE49-F238E27FC236}">
                <a16:creationId xmlns:a16="http://schemas.microsoft.com/office/drawing/2014/main" id="{20B70D33-8529-6E41-BA18-EF5F7E120E1C}"/>
              </a:ext>
            </a:extLst>
          </p:cNvPr>
          <p:cNvPicPr>
            <a:picLocks noChangeAspect="1"/>
          </p:cNvPicPr>
          <p:nvPr/>
        </p:nvPicPr>
        <p:blipFill>
          <a:blip r:embed="rId10"/>
          <a:stretch>
            <a:fillRect/>
          </a:stretch>
        </p:blipFill>
        <p:spPr>
          <a:xfrm>
            <a:off x="9525" y="16510"/>
            <a:ext cx="9134475" cy="6858000"/>
          </a:xfrm>
          <a:prstGeom prst="rect">
            <a:avLst/>
          </a:prstGeom>
        </p:spPr>
      </p:pic>
      <p:sp>
        <p:nvSpPr>
          <p:cNvPr id="2" name="Title Placeholder 1">
            <a:extLst>
              <a:ext uri="{FF2B5EF4-FFF2-40B4-BE49-F238E27FC236}">
                <a16:creationId xmlns:a16="http://schemas.microsoft.com/office/drawing/2014/main" id="{AA96B0E0-5C8A-BC46-8A8B-E6B747C46BA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8004658-7C0E-EE42-9295-462BB53CB47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338085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txStyles>
    <p:titleStyle>
      <a:lvl1pPr algn="l" defTabSz="685800" rtl="0" eaLnBrk="1" latinLnBrk="0" hangingPunct="1">
        <a:lnSpc>
          <a:spcPct val="90000"/>
        </a:lnSpc>
        <a:spcBef>
          <a:spcPct val="0"/>
        </a:spcBef>
        <a:buNone/>
        <a:defRPr sz="2400" b="1" kern="1200">
          <a:solidFill>
            <a:srgbClr val="81112B"/>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bg2">
              <a:lumMod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bg2">
              <a:lumMod val="2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bg2">
              <a:lumMod val="2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bg2">
              <a:lumMod val="2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2">
              <a:lumMod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close up of a flower&#10;&#10;Description automatically generated">
            <a:extLst>
              <a:ext uri="{FF2B5EF4-FFF2-40B4-BE49-F238E27FC236}">
                <a16:creationId xmlns:a16="http://schemas.microsoft.com/office/drawing/2014/main" id="{B7E8C549-C6D0-334E-B3A2-EFB4727C47CA}"/>
              </a:ext>
            </a:extLst>
          </p:cNvPr>
          <p:cNvPicPr>
            <a:picLocks noChangeAspect="1"/>
          </p:cNvPicPr>
          <p:nvPr/>
        </p:nvPicPr>
        <p:blipFill>
          <a:blip r:embed="rId5"/>
          <a:stretch>
            <a:fillRect/>
          </a:stretch>
        </p:blipFill>
        <p:spPr>
          <a:xfrm>
            <a:off x="9525" y="-952"/>
            <a:ext cx="9134475" cy="6858000"/>
          </a:xfrm>
          <a:prstGeom prst="rect">
            <a:avLst/>
          </a:prstGeom>
        </p:spPr>
      </p:pic>
      <p:sp>
        <p:nvSpPr>
          <p:cNvPr id="2" name="Title Placeholder 1">
            <a:extLst>
              <a:ext uri="{FF2B5EF4-FFF2-40B4-BE49-F238E27FC236}">
                <a16:creationId xmlns:a16="http://schemas.microsoft.com/office/drawing/2014/main" id="{4CEFEA4E-0B5C-604E-83AE-DADA6BBB6A10}"/>
              </a:ext>
            </a:extLst>
          </p:cNvPr>
          <p:cNvSpPr>
            <a:spLocks noGrp="1"/>
          </p:cNvSpPr>
          <p:nvPr>
            <p:ph type="title"/>
          </p:nvPr>
        </p:nvSpPr>
        <p:spPr>
          <a:xfrm>
            <a:off x="628650" y="23463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9AD4F94-914D-AF40-BAC7-25FAE0433163}"/>
              </a:ext>
            </a:extLst>
          </p:cNvPr>
          <p:cNvSpPr>
            <a:spLocks noGrp="1"/>
          </p:cNvSpPr>
          <p:nvPr>
            <p:ph type="body" idx="1"/>
          </p:nvPr>
        </p:nvSpPr>
        <p:spPr>
          <a:xfrm>
            <a:off x="628650" y="3837306"/>
            <a:ext cx="7886700" cy="24618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894450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Lst>
  <p:txStyles>
    <p:titleStyle>
      <a:lvl1pPr algn="ctr" defTabSz="685800" rtl="0" eaLnBrk="1" latinLnBrk="0" hangingPunct="1">
        <a:lnSpc>
          <a:spcPct val="90000"/>
        </a:lnSpc>
        <a:spcBef>
          <a:spcPct val="0"/>
        </a:spcBef>
        <a:buNone/>
        <a:defRPr sz="2700" b="1" kern="1200">
          <a:solidFill>
            <a:schemeClr val="bg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3.tiff"/></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hyperlink" Target="https://www.google.com/url?sa=i&amp;rct=j&amp;q=&amp;esrc=s&amp;source=images&amp;cd=&amp;cad=rja&amp;uact=8&amp;ved=2ahUKEwi07e6rqYjaAhWiuVkKHehbBvQQjRx6BAgAEAU&amp;url=https://www.dovepress.com/clinical-challenges-in-the-management-of-vaginal-prolapse-peer-reviewed-fulltext-article-IJWH&amp;psig=AOvVaw3KM9RqX7sCqNyQQ96lEMJt&amp;ust=152209643295861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706" y="762000"/>
            <a:ext cx="8915400" cy="1600200"/>
          </a:xfrm>
        </p:spPr>
        <p:txBody>
          <a:bodyPr>
            <a:normAutofit/>
          </a:bodyPr>
          <a:lstStyle/>
          <a:p>
            <a:pPr algn="ctr"/>
            <a:r>
              <a:rPr lang="en-US" sz="2800" dirty="0"/>
              <a:t>Updates on the </a:t>
            </a:r>
            <a:br>
              <a:rPr lang="en-US" sz="2800" dirty="0"/>
            </a:br>
            <a:r>
              <a:rPr lang="en-US" sz="2800" dirty="0"/>
              <a:t>Management of Pelvic Organ Prolapse</a:t>
            </a:r>
          </a:p>
        </p:txBody>
      </p:sp>
      <p:sp>
        <p:nvSpPr>
          <p:cNvPr id="3" name="Subtitle 2"/>
          <p:cNvSpPr>
            <a:spLocks noGrp="1"/>
          </p:cNvSpPr>
          <p:nvPr>
            <p:ph type="subTitle" idx="1"/>
          </p:nvPr>
        </p:nvSpPr>
        <p:spPr>
          <a:xfrm>
            <a:off x="1219199" y="3124200"/>
            <a:ext cx="6856413" cy="1600200"/>
          </a:xfrm>
        </p:spPr>
        <p:txBody>
          <a:bodyPr>
            <a:normAutofit fontScale="85000" lnSpcReduction="20000"/>
          </a:bodyPr>
          <a:lstStyle/>
          <a:p>
            <a:pPr algn="ctr"/>
            <a:r>
              <a:rPr lang="en-US" sz="2300" dirty="0">
                <a:latin typeface="Arial" panose="020B0604020202020204" pitchFamily="34" charset="0"/>
                <a:cs typeface="Arial" panose="020B0604020202020204" pitchFamily="34" charset="0"/>
              </a:rPr>
              <a:t>Rahel Nardos, MD, MCR. </a:t>
            </a:r>
          </a:p>
          <a:p>
            <a:pPr algn="ctr"/>
            <a:r>
              <a:rPr lang="en-US" sz="2300" dirty="0">
                <a:latin typeface="Arial" panose="020B0604020202020204" pitchFamily="34" charset="0"/>
                <a:cs typeface="Arial" panose="020B0604020202020204" pitchFamily="34" charset="0"/>
              </a:rPr>
              <a:t>Female Pelvic Medicine and Reconstructive Surgery</a:t>
            </a:r>
          </a:p>
          <a:p>
            <a:pPr>
              <a:lnSpc>
                <a:spcPct val="80000"/>
              </a:lnSpc>
            </a:pPr>
            <a:r>
              <a:rPr lang="en-US" sz="2300" dirty="0">
                <a:latin typeface="Arial" panose="020B0604020202020204" pitchFamily="34" charset="0"/>
                <a:ea typeface="ＭＳ Ｐゴシック"/>
                <a:cs typeface="Arial" panose="020B0604020202020204" pitchFamily="34" charset="0"/>
              </a:rPr>
              <a:t>Director of Global Women’s Health</a:t>
            </a:r>
          </a:p>
          <a:p>
            <a:pPr>
              <a:lnSpc>
                <a:spcPct val="80000"/>
              </a:lnSpc>
            </a:pPr>
            <a:r>
              <a:rPr lang="en-US" sz="2300" dirty="0">
                <a:latin typeface="Arial" panose="020B0604020202020204" pitchFamily="34" charset="0"/>
                <a:ea typeface="ＭＳ Ｐゴシック"/>
                <a:cs typeface="Arial" panose="020B0604020202020204" pitchFamily="34" charset="0"/>
              </a:rPr>
              <a:t>Center for Global Health and Social Responsibility</a:t>
            </a:r>
          </a:p>
          <a:p>
            <a:pPr>
              <a:lnSpc>
                <a:spcPct val="80000"/>
              </a:lnSpc>
            </a:pPr>
            <a:r>
              <a:rPr lang="en-US" sz="2300" dirty="0">
                <a:latin typeface="Arial" panose="020B0604020202020204" pitchFamily="34" charset="0"/>
                <a:ea typeface="ＭＳ Ｐゴシック"/>
                <a:cs typeface="Arial" panose="020B0604020202020204" pitchFamily="34" charset="0"/>
              </a:rPr>
              <a:t>University of Minnesota </a:t>
            </a:r>
          </a:p>
          <a:p>
            <a:pPr algn="ctr"/>
            <a:endParaRPr lang="en-US" sz="2800" dirty="0"/>
          </a:p>
          <a:p>
            <a:pPr algn="ctr"/>
            <a:endParaRPr lang="en-US" sz="2800" dirty="0"/>
          </a:p>
        </p:txBody>
      </p:sp>
      <p:pic>
        <p:nvPicPr>
          <p:cNvPr id="5" name="image1.png">
            <a:extLst>
              <a:ext uri="{FF2B5EF4-FFF2-40B4-BE49-F238E27FC236}">
                <a16:creationId xmlns:a16="http://schemas.microsoft.com/office/drawing/2014/main" id="{0A1F267E-A19C-EC4C-A1A7-F86C4F6F1B51}"/>
              </a:ext>
            </a:extLst>
          </p:cNvPr>
          <p:cNvPicPr/>
          <p:nvPr/>
        </p:nvPicPr>
        <p:blipFill>
          <a:blip r:embed="rId2"/>
          <a:srcRect t="1342" b="1342"/>
          <a:stretch>
            <a:fillRect/>
          </a:stretch>
        </p:blipFill>
        <p:spPr>
          <a:xfrm>
            <a:off x="189706" y="5257801"/>
            <a:ext cx="1739105" cy="1600200"/>
          </a:xfrm>
          <a:prstGeom prst="rect">
            <a:avLst/>
          </a:prstGeom>
          <a:ln/>
        </p:spPr>
      </p:pic>
    </p:spTree>
    <p:extLst>
      <p:ext uri="{BB962C8B-B14F-4D97-AF65-F5344CB8AC3E}">
        <p14:creationId xmlns:p14="http://schemas.microsoft.com/office/powerpoint/2010/main" val="427947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algn="ctr" eaLnBrk="1" hangingPunct="1"/>
            <a:r>
              <a:rPr lang="en-US" sz="3600">
                <a:latin typeface="Calibri" charset="0"/>
              </a:rPr>
              <a:t>Vaginal Non-Mesh </a:t>
            </a:r>
            <a:br>
              <a:rPr lang="en-US" sz="3600">
                <a:latin typeface="Calibri" charset="0"/>
              </a:rPr>
            </a:br>
            <a:r>
              <a:rPr lang="en-US" sz="3600">
                <a:latin typeface="Calibri" charset="0"/>
              </a:rPr>
              <a:t>Uterosacral ligament suspension</a:t>
            </a:r>
          </a:p>
        </p:txBody>
      </p:sp>
      <p:pic>
        <p:nvPicPr>
          <p:cNvPr id="37891" name="Picture 3" descr="Abd USL Plication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176213" y="1473838"/>
            <a:ext cx="3252787" cy="2810481"/>
          </a:xfrm>
        </p:spPr>
      </p:pic>
      <p:sp>
        <p:nvSpPr>
          <p:cNvPr id="11" name="Content Placeholder 10">
            <a:extLst>
              <a:ext uri="{FF2B5EF4-FFF2-40B4-BE49-F238E27FC236}">
                <a16:creationId xmlns:a16="http://schemas.microsoft.com/office/drawing/2014/main" id="{C8708376-828B-164C-9516-F191035C2BD5}"/>
              </a:ext>
            </a:extLst>
          </p:cNvPr>
          <p:cNvSpPr>
            <a:spLocks noGrp="1"/>
          </p:cNvSpPr>
          <p:nvPr>
            <p:ph sz="half" idx="2"/>
          </p:nvPr>
        </p:nvSpPr>
        <p:spPr/>
        <p:txBody>
          <a:bodyPr/>
          <a:lstStyle/>
          <a:p>
            <a:r>
              <a:rPr lang="en-US" dirty="0"/>
              <a:t>Intraperitoneal</a:t>
            </a:r>
          </a:p>
          <a:p>
            <a:r>
              <a:rPr lang="en-US" dirty="0"/>
              <a:t>Delayed absorbable sutures /Permanent sutures</a:t>
            </a:r>
          </a:p>
          <a:p>
            <a:r>
              <a:rPr lang="en-US" dirty="0"/>
              <a:t>Miya/ </a:t>
            </a:r>
            <a:r>
              <a:rPr lang="en-US" dirty="0" err="1"/>
              <a:t>Capio</a:t>
            </a:r>
            <a:endParaRPr lang="en-US" dirty="0"/>
          </a:p>
          <a:p>
            <a:r>
              <a:rPr lang="en-US" dirty="0"/>
              <a:t>Proximity to ureters (</a:t>
            </a:r>
            <a:r>
              <a:rPr lang="en-US" dirty="0" err="1"/>
              <a:t>upto</a:t>
            </a:r>
            <a:r>
              <a:rPr lang="en-US"/>
              <a:t> 11%)</a:t>
            </a:r>
            <a:endParaRPr lang="en-US" dirty="0"/>
          </a:p>
          <a:p>
            <a:endParaRPr lang="en-US" dirty="0"/>
          </a:p>
        </p:txBody>
      </p:sp>
      <p:pic>
        <p:nvPicPr>
          <p:cNvPr id="2" name="Picture 1"/>
          <p:cNvPicPr>
            <a:picLocks noChangeAspect="1"/>
          </p:cNvPicPr>
          <p:nvPr/>
        </p:nvPicPr>
        <p:blipFill rotWithShape="1">
          <a:blip r:embed="rId4"/>
          <a:srcRect l="9167" r="34167" b="19188"/>
          <a:stretch/>
        </p:blipFill>
        <p:spPr>
          <a:xfrm>
            <a:off x="304800" y="4356243"/>
            <a:ext cx="2346574" cy="2353182"/>
          </a:xfrm>
          <a:prstGeom prst="rect">
            <a:avLst/>
          </a:prstGeom>
        </p:spPr>
      </p:pic>
      <p:cxnSp>
        <p:nvCxnSpPr>
          <p:cNvPr id="5" name="Straight Arrow Connector 4">
            <a:extLst>
              <a:ext uri="{FF2B5EF4-FFF2-40B4-BE49-F238E27FC236}">
                <a16:creationId xmlns:a16="http://schemas.microsoft.com/office/drawing/2014/main" id="{FDFD71D9-6F5A-5B43-A7A7-C8A82F292E7E}"/>
              </a:ext>
            </a:extLst>
          </p:cNvPr>
          <p:cNvCxnSpPr>
            <a:cxnSpLocks/>
          </p:cNvCxnSpPr>
          <p:nvPr/>
        </p:nvCxnSpPr>
        <p:spPr>
          <a:xfrm flipH="1">
            <a:off x="1876890" y="5397229"/>
            <a:ext cx="990600" cy="27120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934E259F-6963-0B46-BFBB-7F52DF11FF3E}"/>
              </a:ext>
            </a:extLst>
          </p:cNvPr>
          <p:cNvCxnSpPr>
            <a:cxnSpLocks/>
          </p:cNvCxnSpPr>
          <p:nvPr/>
        </p:nvCxnSpPr>
        <p:spPr>
          <a:xfrm flipH="1">
            <a:off x="1914197" y="5917722"/>
            <a:ext cx="990600" cy="27120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 name="TextBox 7">
            <a:extLst>
              <a:ext uri="{FF2B5EF4-FFF2-40B4-BE49-F238E27FC236}">
                <a16:creationId xmlns:a16="http://schemas.microsoft.com/office/drawing/2014/main" id="{855E6E30-AAB3-3B45-AFC7-ED20D0A78C8E}"/>
              </a:ext>
            </a:extLst>
          </p:cNvPr>
          <p:cNvSpPr txBox="1"/>
          <p:nvPr/>
        </p:nvSpPr>
        <p:spPr>
          <a:xfrm>
            <a:off x="2971800" y="5212563"/>
            <a:ext cx="838200" cy="369332"/>
          </a:xfrm>
          <a:prstGeom prst="rect">
            <a:avLst/>
          </a:prstGeom>
          <a:noFill/>
        </p:spPr>
        <p:txBody>
          <a:bodyPr wrap="square" rtlCol="0">
            <a:spAutoFit/>
          </a:bodyPr>
          <a:lstStyle/>
          <a:p>
            <a:r>
              <a:rPr lang="en-US" dirty="0"/>
              <a:t>ureter</a:t>
            </a:r>
          </a:p>
        </p:txBody>
      </p:sp>
      <p:sp>
        <p:nvSpPr>
          <p:cNvPr id="9" name="TextBox 8">
            <a:extLst>
              <a:ext uri="{FF2B5EF4-FFF2-40B4-BE49-F238E27FC236}">
                <a16:creationId xmlns:a16="http://schemas.microsoft.com/office/drawing/2014/main" id="{20BEE741-9240-B740-BE60-3B5EC289C487}"/>
              </a:ext>
            </a:extLst>
          </p:cNvPr>
          <p:cNvSpPr txBox="1"/>
          <p:nvPr/>
        </p:nvSpPr>
        <p:spPr>
          <a:xfrm>
            <a:off x="2971800" y="5683994"/>
            <a:ext cx="685800" cy="369332"/>
          </a:xfrm>
          <a:prstGeom prst="rect">
            <a:avLst/>
          </a:prstGeom>
          <a:noFill/>
        </p:spPr>
        <p:txBody>
          <a:bodyPr wrap="square" rtlCol="0">
            <a:spAutoFit/>
          </a:bodyPr>
          <a:lstStyle/>
          <a:p>
            <a:r>
              <a:rPr lang="en-US" dirty="0"/>
              <a:t>USL</a:t>
            </a:r>
          </a:p>
        </p:txBody>
      </p:sp>
    </p:spTree>
    <p:extLst>
      <p:ext uri="{BB962C8B-B14F-4D97-AF65-F5344CB8AC3E}">
        <p14:creationId xmlns:p14="http://schemas.microsoft.com/office/powerpoint/2010/main" val="1679966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4"/>
          <p:cNvSpPr>
            <a:spLocks noGrp="1"/>
          </p:cNvSpPr>
          <p:nvPr>
            <p:ph type="title"/>
          </p:nvPr>
        </p:nvSpPr>
        <p:spPr>
          <a:xfrm>
            <a:off x="442183" y="2628"/>
            <a:ext cx="7886700" cy="1325563"/>
          </a:xfrm>
        </p:spPr>
        <p:txBody>
          <a:bodyPr/>
          <a:lstStyle/>
          <a:p>
            <a:pPr algn="ctr" eaLnBrk="1" hangingPunct="1"/>
            <a:r>
              <a:rPr lang="en-US" dirty="0">
                <a:latin typeface="Calibri" charset="0"/>
              </a:rPr>
              <a:t>Sacrospinous Ligament Fixation</a:t>
            </a:r>
          </a:p>
        </p:txBody>
      </p:sp>
      <p:pic>
        <p:nvPicPr>
          <p:cNvPr id="4" name="Picture 1" descr="PelPerTumAnt8_28 All Levators.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6130" y="959644"/>
            <a:ext cx="4067870" cy="4221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irc_mi" descr="Image result for picture of vaginal apex">
            <a:hlinkClick r:id="rId4"/>
            <a:extLst>
              <a:ext uri="{FF2B5EF4-FFF2-40B4-BE49-F238E27FC236}">
                <a16:creationId xmlns:a16="http://schemas.microsoft.com/office/drawing/2014/main" id="{435077E6-FB4B-0C4C-B4C2-57FEF39DC6D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51683" y="983292"/>
            <a:ext cx="3048000" cy="3386778"/>
          </a:xfrm>
          <a:prstGeom prst="rect">
            <a:avLst/>
          </a:prstGeom>
          <a:noFill/>
          <a:ln>
            <a:noFill/>
          </a:ln>
        </p:spPr>
      </p:pic>
      <p:cxnSp>
        <p:nvCxnSpPr>
          <p:cNvPr id="8" name="Straight Arrow Connector 7">
            <a:extLst>
              <a:ext uri="{FF2B5EF4-FFF2-40B4-BE49-F238E27FC236}">
                <a16:creationId xmlns:a16="http://schemas.microsoft.com/office/drawing/2014/main" id="{0DB4BB8A-4761-9648-AEE3-78F17658FE17}"/>
              </a:ext>
            </a:extLst>
          </p:cNvPr>
          <p:cNvCxnSpPr>
            <a:cxnSpLocks/>
          </p:cNvCxnSpPr>
          <p:nvPr/>
        </p:nvCxnSpPr>
        <p:spPr>
          <a:xfrm flipH="1" flipV="1">
            <a:off x="2133600" y="2438400"/>
            <a:ext cx="4419600" cy="7620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1266" name="Picture 2">
            <a:extLst>
              <a:ext uri="{FF2B5EF4-FFF2-40B4-BE49-F238E27FC236}">
                <a16:creationId xmlns:a16="http://schemas.microsoft.com/office/drawing/2014/main" id="{28BEEAE0-962F-B040-863B-C24495985A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144045"/>
            <a:ext cx="2017248" cy="2713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400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gynemesh sacrocolpopex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gynemesh sacrocolpopex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http://www.bardmedical.com/media/2376/alyte_anatomy_he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28800"/>
            <a:ext cx="2667000" cy="23717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ndiff Colpopex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883" y="1535681"/>
            <a:ext cx="5943600" cy="3786638"/>
          </a:xfrm>
          <a:prstGeom prst="rect">
            <a:avLst/>
          </a:prstGeom>
        </p:spPr>
      </p:pic>
      <p:sp>
        <p:nvSpPr>
          <p:cNvPr id="2" name="Title 1">
            <a:extLst>
              <a:ext uri="{FF2B5EF4-FFF2-40B4-BE49-F238E27FC236}">
                <a16:creationId xmlns:a16="http://schemas.microsoft.com/office/drawing/2014/main" id="{0F871BC2-0C8E-7745-9ACF-471F301177EB}"/>
              </a:ext>
            </a:extLst>
          </p:cNvPr>
          <p:cNvSpPr>
            <a:spLocks noGrp="1"/>
          </p:cNvSpPr>
          <p:nvPr>
            <p:ph type="title"/>
          </p:nvPr>
        </p:nvSpPr>
        <p:spPr/>
        <p:txBody>
          <a:bodyPr/>
          <a:lstStyle/>
          <a:p>
            <a:pPr algn="ctr"/>
            <a:r>
              <a:rPr lang="en-US" dirty="0" err="1"/>
              <a:t>Sacrocolpopexy</a:t>
            </a:r>
            <a:endParaRPr lang="en-US" dirty="0"/>
          </a:p>
        </p:txBody>
      </p:sp>
      <p:sp>
        <p:nvSpPr>
          <p:cNvPr id="3" name="TextBox 2">
            <a:extLst>
              <a:ext uri="{FF2B5EF4-FFF2-40B4-BE49-F238E27FC236}">
                <a16:creationId xmlns:a16="http://schemas.microsoft.com/office/drawing/2014/main" id="{336DE783-E535-C64D-9DA5-1B662DA2BB89}"/>
              </a:ext>
            </a:extLst>
          </p:cNvPr>
          <p:cNvSpPr txBox="1"/>
          <p:nvPr/>
        </p:nvSpPr>
        <p:spPr>
          <a:xfrm>
            <a:off x="1447800" y="5402929"/>
            <a:ext cx="5326117" cy="1754326"/>
          </a:xfrm>
          <a:prstGeom prst="rect">
            <a:avLst/>
          </a:prstGeom>
          <a:noFill/>
        </p:spPr>
        <p:txBody>
          <a:bodyPr wrap="square" rtlCol="0">
            <a:spAutoFit/>
          </a:bodyPr>
          <a:lstStyle/>
          <a:p>
            <a:r>
              <a:rPr lang="en-US" dirty="0" err="1"/>
              <a:t>Polypropelene</a:t>
            </a:r>
            <a:r>
              <a:rPr lang="en-US" dirty="0"/>
              <a:t> Monofilament </a:t>
            </a:r>
            <a:r>
              <a:rPr lang="en-US" dirty="0" err="1"/>
              <a:t>Macroporous</a:t>
            </a:r>
            <a:r>
              <a:rPr lang="en-US" dirty="0"/>
              <a:t> Mesh</a:t>
            </a:r>
          </a:p>
          <a:p>
            <a:endParaRPr lang="en-US" dirty="0"/>
          </a:p>
          <a:p>
            <a:r>
              <a:rPr lang="en-US" dirty="0"/>
              <a:t>Delayed absorbable sutures to attach mesh to vagina</a:t>
            </a:r>
          </a:p>
          <a:p>
            <a:r>
              <a:rPr lang="en-US" dirty="0"/>
              <a:t> </a:t>
            </a:r>
          </a:p>
          <a:p>
            <a:r>
              <a:rPr lang="en-US" dirty="0"/>
              <a:t>Open or minimally invasive </a:t>
            </a:r>
          </a:p>
          <a:p>
            <a:endParaRPr lang="en-US" dirty="0"/>
          </a:p>
        </p:txBody>
      </p:sp>
    </p:spTree>
    <p:extLst>
      <p:ext uri="{BB962C8B-B14F-4D97-AF65-F5344CB8AC3E}">
        <p14:creationId xmlns:p14="http://schemas.microsoft.com/office/powerpoint/2010/main" val="2571370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90BBD636-EBF5-8E4B-BE51-E64599C2679D}"/>
              </a:ext>
            </a:extLst>
          </p:cNvPr>
          <p:cNvSpPr>
            <a:spLocks noGrp="1"/>
          </p:cNvSpPr>
          <p:nvPr>
            <p:ph type="title"/>
          </p:nvPr>
        </p:nvSpPr>
        <p:spPr/>
        <p:txBody>
          <a:bodyPr/>
          <a:lstStyle/>
          <a:p>
            <a:pPr algn="ctr" eaLnBrk="1" hangingPunct="1"/>
            <a:r>
              <a:rPr lang="en-US" altLang="en-US" dirty="0" err="1">
                <a:ea typeface="ＭＳ Ｐゴシック" panose="020B0600070205080204" pitchFamily="34" charset="-128"/>
              </a:rPr>
              <a:t>Colpocleisis</a:t>
            </a:r>
            <a:r>
              <a:rPr lang="en-US" altLang="en-US" dirty="0">
                <a:ea typeface="ＭＳ Ｐゴシック" panose="020B0600070205080204" pitchFamily="34" charset="-128"/>
              </a:rPr>
              <a:t> (Obliterative Procedure)</a:t>
            </a:r>
          </a:p>
        </p:txBody>
      </p:sp>
      <p:pic>
        <p:nvPicPr>
          <p:cNvPr id="35842" name="Picture 2">
            <a:extLst>
              <a:ext uri="{FF2B5EF4-FFF2-40B4-BE49-F238E27FC236}">
                <a16:creationId xmlns:a16="http://schemas.microsoft.com/office/drawing/2014/main" id="{4EE3CC00-3B5A-BF41-A3E8-D48C5834A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95400"/>
            <a:ext cx="4191000" cy="538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descr="lefort">
            <a:extLst>
              <a:ext uri="{FF2B5EF4-FFF2-40B4-BE49-F238E27FC236}">
                <a16:creationId xmlns:a16="http://schemas.microsoft.com/office/drawing/2014/main" id="{681944B4-0663-0C40-B4F7-747868EF50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295400"/>
            <a:ext cx="44783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1303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E52277-D4FE-334D-BD22-2B56F0D4912C}"/>
              </a:ext>
            </a:extLst>
          </p:cNvPr>
          <p:cNvSpPr>
            <a:spLocks noGrp="1"/>
          </p:cNvSpPr>
          <p:nvPr>
            <p:ph type="title"/>
          </p:nvPr>
        </p:nvSpPr>
        <p:spPr/>
        <p:txBody>
          <a:bodyPr/>
          <a:lstStyle/>
          <a:p>
            <a:r>
              <a:rPr lang="en-US" dirty="0"/>
              <a:t>Surgical outcomes: Vaginal vs Open Abdominal SCP</a:t>
            </a:r>
          </a:p>
        </p:txBody>
      </p:sp>
      <p:sp>
        <p:nvSpPr>
          <p:cNvPr id="5" name="Content Placeholder 4">
            <a:extLst>
              <a:ext uri="{FF2B5EF4-FFF2-40B4-BE49-F238E27FC236}">
                <a16:creationId xmlns:a16="http://schemas.microsoft.com/office/drawing/2014/main" id="{F5C37F2E-0AFB-E040-8A72-5A2A36477E28}"/>
              </a:ext>
            </a:extLst>
          </p:cNvPr>
          <p:cNvSpPr>
            <a:spLocks noGrp="1"/>
          </p:cNvSpPr>
          <p:nvPr>
            <p:ph idx="1"/>
          </p:nvPr>
        </p:nvSpPr>
        <p:spPr>
          <a:xfrm>
            <a:off x="457200" y="1447800"/>
            <a:ext cx="7886700" cy="4351338"/>
          </a:xfrm>
        </p:spPr>
        <p:txBody>
          <a:bodyPr>
            <a:normAutofit/>
          </a:bodyPr>
          <a:lstStyle/>
          <a:p>
            <a:r>
              <a:rPr lang="en-US" sz="2800" dirty="0"/>
              <a:t>Cochrane Meta-Analysis ( Maher et al, 2013)</a:t>
            </a:r>
          </a:p>
          <a:p>
            <a:pPr lvl="1"/>
            <a:r>
              <a:rPr lang="en-US" sz="2000" dirty="0"/>
              <a:t>Abdominal sacral colpopexy was associated with a </a:t>
            </a:r>
            <a:r>
              <a:rPr lang="en-US" sz="2000" b="1" dirty="0"/>
              <a:t>lower rate of recurrent vault prolapse</a:t>
            </a:r>
            <a:r>
              <a:rPr lang="en-US" sz="2000" dirty="0"/>
              <a:t> and </a:t>
            </a:r>
            <a:r>
              <a:rPr lang="en-US" sz="2000" b="1" dirty="0"/>
              <a:t>less dyspareunia </a:t>
            </a:r>
            <a:r>
              <a:rPr lang="en-US" sz="2000" dirty="0"/>
              <a:t>than vaginal sacrospinous colpopexy.</a:t>
            </a:r>
          </a:p>
          <a:p>
            <a:pPr lvl="1"/>
            <a:r>
              <a:rPr lang="en-US" sz="2000" dirty="0"/>
              <a:t>In single studies the sacral colpopexy had a </a:t>
            </a:r>
            <a:r>
              <a:rPr lang="en-US" sz="2000" b="1" dirty="0"/>
              <a:t>higher objective success rate and lower reoperation rate</a:t>
            </a:r>
            <a:r>
              <a:rPr lang="en-US" sz="2000" dirty="0"/>
              <a:t> as compared to vaginal uterosacral ligament suspension</a:t>
            </a:r>
          </a:p>
          <a:p>
            <a:pPr lvl="1"/>
            <a:r>
              <a:rPr lang="en-US" sz="2000" dirty="0"/>
              <a:t>The abdominal sacral colpopexy had a longer operating time, longer recovery time and higher cost than the vaginal surgery. </a:t>
            </a:r>
          </a:p>
          <a:p>
            <a:pPr lvl="1"/>
            <a:r>
              <a:rPr lang="en-US" sz="2000" dirty="0"/>
              <a:t>Open Abd SCP had higher rates of ileus, small bowel obstruction and mesh and suture complications </a:t>
            </a:r>
          </a:p>
          <a:p>
            <a:pPr lvl="1"/>
            <a:r>
              <a:rPr lang="en-US" sz="2000" dirty="0"/>
              <a:t>Data on the subjective success rate, patient satisfaction and impact of the surgery on quality of life were too few for reliable conclusions</a:t>
            </a:r>
          </a:p>
          <a:p>
            <a:pPr lvl="1"/>
            <a:r>
              <a:rPr lang="en-US" sz="2000" dirty="0"/>
              <a:t>Single studies have shown equivalent subjective success rates</a:t>
            </a:r>
          </a:p>
          <a:p>
            <a:pPr lvl="1"/>
            <a:endParaRPr lang="en-US" sz="2000" dirty="0"/>
          </a:p>
          <a:p>
            <a:pPr marL="342900" lvl="1" indent="0">
              <a:buNone/>
            </a:pPr>
            <a:endParaRPr lang="en-US" sz="2500" dirty="0"/>
          </a:p>
        </p:txBody>
      </p:sp>
      <p:sp>
        <p:nvSpPr>
          <p:cNvPr id="6" name="TextBox 5">
            <a:extLst>
              <a:ext uri="{FF2B5EF4-FFF2-40B4-BE49-F238E27FC236}">
                <a16:creationId xmlns:a16="http://schemas.microsoft.com/office/drawing/2014/main" id="{87956004-7E53-424C-B973-19F57774C2CB}"/>
              </a:ext>
            </a:extLst>
          </p:cNvPr>
          <p:cNvSpPr txBox="1"/>
          <p:nvPr/>
        </p:nvSpPr>
        <p:spPr>
          <a:xfrm>
            <a:off x="0" y="6396335"/>
            <a:ext cx="6400800" cy="461665"/>
          </a:xfrm>
          <a:prstGeom prst="rect">
            <a:avLst/>
          </a:prstGeom>
          <a:noFill/>
        </p:spPr>
        <p:txBody>
          <a:bodyPr wrap="square" rtlCol="0">
            <a:spAutoFit/>
          </a:bodyPr>
          <a:lstStyle/>
          <a:p>
            <a:r>
              <a:rPr lang="en-US" sz="1200" dirty="0"/>
              <a:t>Maher Cet. al.: Surgical management of pelvic organ prolapse in women. Cochrane Database Syst Rev 2013; CD004014</a:t>
            </a:r>
          </a:p>
        </p:txBody>
      </p:sp>
    </p:spTree>
    <p:extLst>
      <p:ext uri="{BB962C8B-B14F-4D97-AF65-F5344CB8AC3E}">
        <p14:creationId xmlns:p14="http://schemas.microsoft.com/office/powerpoint/2010/main" val="1448350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0" dirty="0">
                <a:latin typeface="Arial" panose="020B0604020202020204" pitchFamily="34" charset="0"/>
                <a:cs typeface="Arial" panose="020B0604020202020204" pitchFamily="34" charset="0"/>
              </a:rPr>
              <a:t>Vaginal vs. Abdominal</a:t>
            </a:r>
          </a:p>
        </p:txBody>
      </p:sp>
      <p:sp>
        <p:nvSpPr>
          <p:cNvPr id="3" name="Content Placeholder 2"/>
          <p:cNvSpPr>
            <a:spLocks noGrp="1"/>
          </p:cNvSpPr>
          <p:nvPr>
            <p:ph idx="1"/>
          </p:nvPr>
        </p:nvSpPr>
        <p:spPr>
          <a:xfrm>
            <a:off x="457200" y="1828800"/>
            <a:ext cx="8229600" cy="3962400"/>
          </a:xfrm>
        </p:spPr>
        <p:txBody>
          <a:bodyPr>
            <a:normAutofit/>
          </a:bodyPr>
          <a:lstStyle/>
          <a:p>
            <a:r>
              <a:rPr lang="en-US" sz="2000" dirty="0">
                <a:latin typeface="Arial" panose="020B0604020202020204" pitchFamily="34" charset="0"/>
                <a:cs typeface="Arial" panose="020B0604020202020204" pitchFamily="34" charset="0"/>
              </a:rPr>
              <a:t>Vaginal Procedure:</a:t>
            </a:r>
          </a:p>
          <a:p>
            <a:pPr marL="630237" lvl="2" indent="-342900"/>
            <a:r>
              <a:rPr lang="en-US" sz="2000" dirty="0">
                <a:latin typeface="Arial" panose="020B0604020202020204" pitchFamily="34" charset="0"/>
                <a:cs typeface="Arial" panose="020B0604020202020204" pitchFamily="34" charset="0"/>
              </a:rPr>
              <a:t>Most commonly performed procedure </a:t>
            </a:r>
          </a:p>
          <a:p>
            <a:pPr marL="630237" lvl="2" indent="-342900"/>
            <a:r>
              <a:rPr lang="en-US" sz="2000" dirty="0">
                <a:latin typeface="Arial" panose="020B0604020202020204" pitchFamily="34" charset="0"/>
                <a:cs typeface="Arial" panose="020B0604020202020204" pitchFamily="34" charset="0"/>
              </a:rPr>
              <a:t>Vaginal: 80-90% vs. Abdominal: 10-20%</a:t>
            </a:r>
            <a:r>
              <a:rPr lang="en-US" sz="2000" baseline="30000" dirty="0">
                <a:latin typeface="Arial" panose="020B0604020202020204" pitchFamily="34" charset="0"/>
                <a:cs typeface="Arial" panose="020B0604020202020204" pitchFamily="34" charset="0"/>
              </a:rPr>
              <a:t>1-4</a:t>
            </a:r>
          </a:p>
          <a:p>
            <a:pPr marL="630237" lvl="2" indent="-342900"/>
            <a:endParaRPr lang="en-US" sz="2000" baseline="30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Preferred especially in older women</a:t>
            </a:r>
          </a:p>
          <a:p>
            <a:pPr lvl="1"/>
            <a:r>
              <a:rPr lang="en-US" sz="2000" dirty="0">
                <a:latin typeface="Arial" panose="020B0604020202020204" pitchFamily="34" charset="0"/>
                <a:cs typeface="Arial" panose="020B0604020202020204" pitchFamily="34" charset="0"/>
              </a:rPr>
              <a:t>Shorter operation </a:t>
            </a:r>
          </a:p>
          <a:p>
            <a:pPr lvl="1"/>
            <a:r>
              <a:rPr lang="en-US" sz="2000" dirty="0">
                <a:latin typeface="Arial" panose="020B0604020202020204" pitchFamily="34" charset="0"/>
                <a:cs typeface="Arial" panose="020B0604020202020204" pitchFamily="34" charset="0"/>
              </a:rPr>
              <a:t>Easier to perform concomitant A&amp;P and incontinence procedure </a:t>
            </a:r>
          </a:p>
          <a:p>
            <a:pPr lvl="1"/>
            <a:r>
              <a:rPr lang="en-US" sz="2000" dirty="0">
                <a:latin typeface="Arial" panose="020B0604020202020204" pitchFamily="34" charset="0"/>
                <a:cs typeface="Arial" panose="020B0604020202020204" pitchFamily="34" charset="0"/>
              </a:rPr>
              <a:t>Fewer adverse events (vs. laparotomy)</a:t>
            </a:r>
          </a:p>
          <a:p>
            <a:pPr lvl="1"/>
            <a:r>
              <a:rPr lang="en-US" sz="2000" dirty="0">
                <a:latin typeface="Arial" panose="020B0604020202020204" pitchFamily="34" charset="0"/>
                <a:cs typeface="Arial" panose="020B0604020202020204" pitchFamily="34" charset="0"/>
              </a:rPr>
              <a:t>Lower Cost (population aging/increase in surgery)</a:t>
            </a:r>
          </a:p>
        </p:txBody>
      </p:sp>
      <p:sp>
        <p:nvSpPr>
          <p:cNvPr id="4" name="TextBox 3"/>
          <p:cNvSpPr txBox="1"/>
          <p:nvPr/>
        </p:nvSpPr>
        <p:spPr>
          <a:xfrm>
            <a:off x="13138" y="5815765"/>
            <a:ext cx="7162800" cy="1354217"/>
          </a:xfrm>
          <a:prstGeom prst="rect">
            <a:avLst/>
          </a:prstGeom>
          <a:noFill/>
        </p:spPr>
        <p:txBody>
          <a:bodyPr wrap="square" rtlCol="0">
            <a:spAutoFit/>
          </a:bodyPr>
          <a:lstStyle/>
          <a:p>
            <a:pPr marL="0" lvl="1"/>
            <a:r>
              <a:rPr lang="en-US" sz="1600" dirty="0">
                <a:cs typeface="Arial" panose="020B0604020202020204" pitchFamily="34" charset="0"/>
              </a:rPr>
              <a:t>1. US FDA, 2014</a:t>
            </a:r>
          </a:p>
          <a:p>
            <a:pPr marL="0" lvl="1"/>
            <a:r>
              <a:rPr lang="en-US" sz="1600" dirty="0">
                <a:cs typeface="Arial" panose="020B0604020202020204" pitchFamily="34" charset="0"/>
              </a:rPr>
              <a:t>2.Brown et al, 2002</a:t>
            </a:r>
          </a:p>
          <a:p>
            <a:pPr marL="0" lvl="1"/>
            <a:r>
              <a:rPr lang="en-US" sz="1600" dirty="0">
                <a:cs typeface="Arial" panose="020B0604020202020204" pitchFamily="34" charset="0"/>
              </a:rPr>
              <a:t>3.Olsen et al, 1997 </a:t>
            </a:r>
          </a:p>
          <a:p>
            <a:pPr marL="0" lvl="1"/>
            <a:r>
              <a:rPr lang="en-US" sz="1600" dirty="0">
                <a:cs typeface="Arial" panose="020B0604020202020204" pitchFamily="34" charset="0"/>
              </a:rPr>
              <a:t>4.Boyles et al, 2003</a:t>
            </a:r>
          </a:p>
          <a:p>
            <a:endParaRPr lang="en-US" dirty="0"/>
          </a:p>
        </p:txBody>
      </p:sp>
    </p:spTree>
    <p:extLst>
      <p:ext uri="{BB962C8B-B14F-4D97-AF65-F5344CB8AC3E}">
        <p14:creationId xmlns:p14="http://schemas.microsoft.com/office/powerpoint/2010/main" val="2841847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Mekelle</a:t>
            </a:r>
            <a:r>
              <a:rPr lang="en-US" dirty="0"/>
              <a:t> Data 2018</a:t>
            </a:r>
          </a:p>
        </p:txBody>
      </p:sp>
      <p:graphicFrame>
        <p:nvGraphicFramePr>
          <p:cNvPr id="4" name="Content Placeholder 3"/>
          <p:cNvGraphicFramePr>
            <a:graphicFrameLocks noGrp="1"/>
          </p:cNvGraphicFramePr>
          <p:nvPr>
            <p:ph idx="1"/>
          </p:nvPr>
        </p:nvGraphicFramePr>
        <p:xfrm>
          <a:off x="609600" y="1524000"/>
          <a:ext cx="8229600" cy="4097020"/>
        </p:xfrm>
        <a:graphic>
          <a:graphicData uri="http://schemas.openxmlformats.org/drawingml/2006/table">
            <a:tbl>
              <a:tblPr firstRow="1" bandRow="1">
                <a:tableStyleId>{5C22544A-7EE6-4342-B048-85BDC9FD1C3A}</a:tableStyleId>
              </a:tblPr>
              <a:tblGrid>
                <a:gridCol w="2619375">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1114425">
                  <a:extLst>
                    <a:ext uri="{9D8B030D-6E8A-4147-A177-3AD203B41FA5}">
                      <a16:colId xmlns:a16="http://schemas.microsoft.com/office/drawing/2014/main" val="20003"/>
                    </a:ext>
                  </a:extLst>
                </a:gridCol>
              </a:tblGrid>
              <a:tr h="370840">
                <a:tc gridSpan="4">
                  <a:txBody>
                    <a:bodyPr/>
                    <a:lstStyle/>
                    <a:p>
                      <a:pPr algn="ctr"/>
                      <a:r>
                        <a:rPr lang="en-US" b="0" dirty="0">
                          <a:solidFill>
                            <a:schemeClr val="tx1"/>
                          </a:solidFill>
                        </a:rPr>
                        <a:t>Stage</a:t>
                      </a:r>
                      <a:r>
                        <a:rPr lang="en-US" b="0" baseline="0" dirty="0">
                          <a:solidFill>
                            <a:schemeClr val="tx1"/>
                          </a:solidFill>
                        </a:rPr>
                        <a:t> 3 or 4 </a:t>
                      </a:r>
                      <a:r>
                        <a:rPr lang="en-US" b="0" dirty="0">
                          <a:solidFill>
                            <a:schemeClr val="tx1"/>
                          </a:solidFill>
                        </a:rPr>
                        <a:t>POP Repair </a:t>
                      </a:r>
                      <a:r>
                        <a:rPr lang="en-US" b="0" baseline="0" dirty="0">
                          <a:solidFill>
                            <a:schemeClr val="tx1"/>
                          </a:solidFill>
                        </a:rPr>
                        <a:t>Outcome ( 2018, Hamlin Fistula </a:t>
                      </a:r>
                      <a:r>
                        <a:rPr lang="en-US" b="0" baseline="0" dirty="0" err="1">
                          <a:solidFill>
                            <a:schemeClr val="tx1"/>
                          </a:solidFill>
                        </a:rPr>
                        <a:t>Mekelle</a:t>
                      </a:r>
                      <a:r>
                        <a:rPr lang="en-US" b="0" baseline="0" dirty="0">
                          <a:solidFill>
                            <a:schemeClr val="tx1"/>
                          </a:solidFill>
                        </a:rPr>
                        <a:t>)</a:t>
                      </a:r>
                      <a:endParaRPr lang="en-US" b="0" dirty="0">
                        <a:solidFill>
                          <a:schemeClr val="tx1"/>
                        </a:solidFill>
                      </a:endParaRPr>
                    </a:p>
                  </a:txBody>
                  <a:tcPr/>
                </a:tc>
                <a:tc hMerge="1">
                  <a:txBody>
                    <a:bodyPr/>
                    <a:lstStyle/>
                    <a:p>
                      <a:endParaRPr lang="en-US" dirty="0"/>
                    </a:p>
                  </a:txBody>
                  <a:tcPr/>
                </a:tc>
                <a:tc hMerge="1">
                  <a:txBody>
                    <a:bodyPr/>
                    <a:lstStyle/>
                    <a:p>
                      <a:endParaRPr lang="en-US" dirty="0"/>
                    </a:p>
                  </a:txBody>
                  <a:tcPr/>
                </a:tc>
                <a:tc hMerge="1">
                  <a:txBody>
                    <a:bodyPr/>
                    <a:lstStyle/>
                    <a:p>
                      <a:pPr algn="ctr"/>
                      <a:endParaRPr lang="en-US" b="0" dirty="0">
                        <a:solidFill>
                          <a:schemeClr val="tx1"/>
                        </a:solidFill>
                      </a:endParaRPr>
                    </a:p>
                  </a:txBody>
                  <a:tcPr/>
                </a:tc>
                <a:extLst>
                  <a:ext uri="{0D108BD9-81ED-4DB2-BD59-A6C34878D82A}">
                    <a16:rowId xmlns:a16="http://schemas.microsoft.com/office/drawing/2014/main" val="10000"/>
                  </a:ext>
                </a:extLst>
              </a:tr>
              <a:tr h="370840">
                <a:tc>
                  <a:txBody>
                    <a:bodyPr/>
                    <a:lstStyle/>
                    <a:p>
                      <a:endParaRPr lang="en-US" dirty="0"/>
                    </a:p>
                  </a:txBody>
                  <a:tcPr/>
                </a:tc>
                <a:tc>
                  <a:txBody>
                    <a:bodyPr/>
                    <a:lstStyle/>
                    <a:p>
                      <a:r>
                        <a:rPr lang="en-US" dirty="0"/>
                        <a:t>Traditional</a:t>
                      </a:r>
                    </a:p>
                    <a:p>
                      <a:r>
                        <a:rPr lang="en-US" dirty="0"/>
                        <a:t> (TVH/AC,</a:t>
                      </a:r>
                      <a:r>
                        <a:rPr lang="en-US" baseline="0" dirty="0"/>
                        <a:t> </a:t>
                      </a:r>
                      <a:r>
                        <a:rPr lang="en-US" dirty="0"/>
                        <a:t>N=40)</a:t>
                      </a:r>
                    </a:p>
                  </a:txBody>
                  <a:tcPr/>
                </a:tc>
                <a:tc>
                  <a:txBody>
                    <a:bodyPr/>
                    <a:lstStyle/>
                    <a:p>
                      <a:r>
                        <a:rPr lang="en-US" dirty="0"/>
                        <a:t>Apical suspension</a:t>
                      </a:r>
                    </a:p>
                    <a:p>
                      <a:r>
                        <a:rPr lang="en-US" dirty="0"/>
                        <a:t>(TVH/SSLS,</a:t>
                      </a:r>
                      <a:r>
                        <a:rPr lang="en-US" baseline="0" dirty="0"/>
                        <a:t> N=40)</a:t>
                      </a:r>
                      <a:r>
                        <a:rPr lang="en-US" dirty="0"/>
                        <a:t> </a:t>
                      </a:r>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r>
                        <a:rPr lang="en-US" dirty="0"/>
                        <a:t>Age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47.8 (SD 12.1)</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54.1 (SD 9.4)</a:t>
                      </a:r>
                    </a:p>
                  </a:txBody>
                  <a:tcPr/>
                </a:tc>
                <a:tc>
                  <a:txBody>
                    <a:bodyPr/>
                    <a:lstStyle/>
                    <a:p>
                      <a:r>
                        <a:rPr lang="en-US" dirty="0"/>
                        <a:t>0.01</a:t>
                      </a:r>
                    </a:p>
                  </a:txBody>
                  <a:tcPr/>
                </a:tc>
                <a:extLst>
                  <a:ext uri="{0D108BD9-81ED-4DB2-BD59-A6C34878D82A}">
                    <a16:rowId xmlns:a16="http://schemas.microsoft.com/office/drawing/2014/main" val="10002"/>
                  </a:ext>
                </a:extLst>
              </a:tr>
              <a:tr h="370840">
                <a:tc>
                  <a:txBody>
                    <a:bodyPr/>
                    <a:lstStyle/>
                    <a:p>
                      <a:r>
                        <a:rPr lang="en-US" dirty="0"/>
                        <a:t>Number of Pregnancies</a:t>
                      </a:r>
                    </a:p>
                  </a:txBody>
                  <a:tcPr/>
                </a:tc>
                <a:tc>
                  <a:txBody>
                    <a:bodyPr/>
                    <a:lstStyle/>
                    <a:p>
                      <a:r>
                        <a:rPr lang="en-US" dirty="0"/>
                        <a:t>4.7 (SD 2.0)</a:t>
                      </a:r>
                    </a:p>
                    <a:p>
                      <a:endParaRPr lang="en-US" dirty="0"/>
                    </a:p>
                  </a:txBody>
                  <a:tcPr/>
                </a:tc>
                <a:tc>
                  <a:txBody>
                    <a:bodyPr/>
                    <a:lstStyle/>
                    <a:p>
                      <a:r>
                        <a:rPr lang="en-US" dirty="0"/>
                        <a:t>5.8 (SD 2.4)</a:t>
                      </a:r>
                    </a:p>
                  </a:txBody>
                  <a:tcPr/>
                </a:tc>
                <a:tc>
                  <a:txBody>
                    <a:bodyPr/>
                    <a:lstStyle/>
                    <a:p>
                      <a:r>
                        <a:rPr lang="en-US" dirty="0"/>
                        <a:t>0.03</a:t>
                      </a:r>
                    </a:p>
                  </a:txBody>
                  <a:tcPr/>
                </a:tc>
                <a:extLst>
                  <a:ext uri="{0D108BD9-81ED-4DB2-BD59-A6C34878D82A}">
                    <a16:rowId xmlns:a16="http://schemas.microsoft.com/office/drawing/2014/main" val="10003"/>
                  </a:ext>
                </a:extLst>
              </a:tr>
              <a:tr h="370840">
                <a:tc>
                  <a:txBody>
                    <a:bodyPr/>
                    <a:lstStyle/>
                    <a:p>
                      <a:r>
                        <a:rPr lang="en-US" dirty="0"/>
                        <a:t>Subjective Cure</a:t>
                      </a:r>
                    </a:p>
                  </a:txBody>
                  <a:tcPr/>
                </a:tc>
                <a:tc>
                  <a:txBody>
                    <a:bodyPr/>
                    <a:lstStyle/>
                    <a:p>
                      <a:r>
                        <a:rPr lang="en-US" dirty="0"/>
                        <a:t>80%</a:t>
                      </a:r>
                    </a:p>
                    <a:p>
                      <a:endParaRPr lang="en-US" dirty="0"/>
                    </a:p>
                  </a:txBody>
                  <a:tcPr/>
                </a:tc>
                <a:tc>
                  <a:txBody>
                    <a:bodyPr/>
                    <a:lstStyle/>
                    <a:p>
                      <a:r>
                        <a:rPr lang="en-US" dirty="0"/>
                        <a:t>97.5%</a:t>
                      </a:r>
                    </a:p>
                  </a:txBody>
                  <a:tcPr/>
                </a:tc>
                <a:tc>
                  <a:txBody>
                    <a:bodyPr/>
                    <a:lstStyle/>
                    <a:p>
                      <a:r>
                        <a:rPr lang="en-US" dirty="0"/>
                        <a:t>0.01</a:t>
                      </a:r>
                    </a:p>
                  </a:txBody>
                  <a:tcPr/>
                </a:tc>
                <a:extLst>
                  <a:ext uri="{0D108BD9-81ED-4DB2-BD59-A6C34878D82A}">
                    <a16:rowId xmlns:a16="http://schemas.microsoft.com/office/drawing/2014/main" val="10004"/>
                  </a:ext>
                </a:extLst>
              </a:tr>
              <a:tr h="370840">
                <a:tc>
                  <a:txBody>
                    <a:bodyPr/>
                    <a:lstStyle/>
                    <a:p>
                      <a:r>
                        <a:rPr lang="en-US" dirty="0"/>
                        <a:t>Satisfaction</a:t>
                      </a:r>
                    </a:p>
                  </a:txBody>
                  <a:tcPr/>
                </a:tc>
                <a:tc>
                  <a:txBody>
                    <a:bodyPr/>
                    <a:lstStyle/>
                    <a:p>
                      <a:r>
                        <a:rPr lang="en-US" dirty="0"/>
                        <a:t>72.5%</a:t>
                      </a:r>
                    </a:p>
                    <a:p>
                      <a:endParaRPr lang="en-US" dirty="0"/>
                    </a:p>
                  </a:txBody>
                  <a:tcPr/>
                </a:tc>
                <a:tc>
                  <a:txBody>
                    <a:bodyPr/>
                    <a:lstStyle/>
                    <a:p>
                      <a:r>
                        <a:rPr lang="en-US" dirty="0"/>
                        <a:t>87.5</a:t>
                      </a:r>
                    </a:p>
                  </a:txBody>
                  <a:tcPr/>
                </a:tc>
                <a:tc>
                  <a:txBody>
                    <a:bodyPr/>
                    <a:lstStyle/>
                    <a:p>
                      <a:r>
                        <a:rPr lang="en-US" dirty="0"/>
                        <a:t>0.20</a:t>
                      </a:r>
                    </a:p>
                  </a:txBody>
                  <a:tcPr/>
                </a:tc>
                <a:extLst>
                  <a:ext uri="{0D108BD9-81ED-4DB2-BD59-A6C34878D82A}">
                    <a16:rowId xmlns:a16="http://schemas.microsoft.com/office/drawing/2014/main" val="10005"/>
                  </a:ext>
                </a:extLst>
              </a:tr>
              <a:tr h="370840">
                <a:tc>
                  <a:txBody>
                    <a:bodyPr/>
                    <a:lstStyle/>
                    <a:p>
                      <a:r>
                        <a:rPr lang="en-US" dirty="0"/>
                        <a:t>Reoperation </a:t>
                      </a:r>
                    </a:p>
                  </a:txBody>
                  <a:tcPr/>
                </a:tc>
                <a:tc>
                  <a:txBody>
                    <a:bodyPr/>
                    <a:lstStyle/>
                    <a:p>
                      <a:r>
                        <a:rPr lang="en-US" dirty="0"/>
                        <a:t>17.5%</a:t>
                      </a:r>
                    </a:p>
                    <a:p>
                      <a:endParaRPr lang="en-US" dirty="0"/>
                    </a:p>
                  </a:txBody>
                  <a:tcPr/>
                </a:tc>
                <a:tc>
                  <a:txBody>
                    <a:bodyPr/>
                    <a:lstStyle/>
                    <a:p>
                      <a:r>
                        <a:rPr lang="en-US" dirty="0"/>
                        <a:t>5%</a:t>
                      </a:r>
                    </a:p>
                  </a:txBody>
                  <a:tcPr/>
                </a:tc>
                <a:tc>
                  <a:txBody>
                    <a:bodyPr/>
                    <a:lstStyle/>
                    <a:p>
                      <a:r>
                        <a:rPr lang="en-US" dirty="0"/>
                        <a:t>0.08</a:t>
                      </a:r>
                    </a:p>
                  </a:txBody>
                  <a:tcPr/>
                </a:tc>
                <a:extLst>
                  <a:ext uri="{0D108BD9-81ED-4DB2-BD59-A6C34878D82A}">
                    <a16:rowId xmlns:a16="http://schemas.microsoft.com/office/drawing/2014/main" val="10006"/>
                  </a:ext>
                </a:extLst>
              </a:tr>
              <a:tr h="370840">
                <a:tc>
                  <a:txBody>
                    <a:bodyPr/>
                    <a:lstStyle/>
                    <a:p>
                      <a:r>
                        <a:rPr lang="en-US" dirty="0"/>
                        <a:t>Bulge</a:t>
                      </a:r>
                      <a:r>
                        <a:rPr lang="en-US" baseline="0" dirty="0"/>
                        <a:t> symptoms</a:t>
                      </a:r>
                      <a:endParaRPr lang="en-US" dirty="0"/>
                    </a:p>
                  </a:txBody>
                  <a:tcPr/>
                </a:tc>
                <a:tc>
                  <a:txBody>
                    <a:bodyPr/>
                    <a:lstStyle/>
                    <a:p>
                      <a:r>
                        <a:rPr lang="en-US" dirty="0"/>
                        <a:t>47.5%</a:t>
                      </a:r>
                    </a:p>
                    <a:p>
                      <a:r>
                        <a:rPr lang="en-US" dirty="0"/>
                        <a:t>(84% POP</a:t>
                      </a:r>
                      <a:r>
                        <a:rPr lang="en-US" baseline="0" dirty="0"/>
                        <a:t> III or IV)</a:t>
                      </a:r>
                      <a:endParaRPr lang="en-US" dirty="0"/>
                    </a:p>
                  </a:txBody>
                  <a:tcPr/>
                </a:tc>
                <a:tc>
                  <a:txBody>
                    <a:bodyPr/>
                    <a:lstStyle/>
                    <a:p>
                      <a:r>
                        <a:rPr lang="en-US" dirty="0"/>
                        <a:t>20% </a:t>
                      </a:r>
                    </a:p>
                    <a:p>
                      <a:r>
                        <a:rPr lang="en-US" dirty="0"/>
                        <a:t>(43% POP</a:t>
                      </a:r>
                      <a:r>
                        <a:rPr lang="en-US" baseline="0" dirty="0"/>
                        <a:t> III or IV) </a:t>
                      </a:r>
                    </a:p>
                    <a:p>
                      <a:endParaRPr lang="en-US" dirty="0"/>
                    </a:p>
                  </a:txBody>
                  <a:tcPr/>
                </a:tc>
                <a:tc>
                  <a:txBody>
                    <a:bodyPr/>
                    <a:lstStyle/>
                    <a:p>
                      <a:r>
                        <a:rPr lang="en-US" dirty="0"/>
                        <a:t>0.01</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516702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1D5E4-53AA-D449-A283-3059A8B5EA29}"/>
              </a:ext>
            </a:extLst>
          </p:cNvPr>
          <p:cNvSpPr>
            <a:spLocks noGrp="1"/>
          </p:cNvSpPr>
          <p:nvPr>
            <p:ph type="title"/>
          </p:nvPr>
        </p:nvSpPr>
        <p:spPr>
          <a:xfrm>
            <a:off x="628650" y="-182861"/>
            <a:ext cx="7886700" cy="1325563"/>
          </a:xfrm>
        </p:spPr>
        <p:txBody>
          <a:bodyPr/>
          <a:lstStyle/>
          <a:p>
            <a:pPr algn="ctr"/>
            <a:r>
              <a:rPr lang="en-US" dirty="0" err="1"/>
              <a:t>Laparascopic</a:t>
            </a:r>
            <a:r>
              <a:rPr lang="en-US" dirty="0"/>
              <a:t> SCP vs Open</a:t>
            </a:r>
          </a:p>
        </p:txBody>
      </p:sp>
      <p:sp>
        <p:nvSpPr>
          <p:cNvPr id="3" name="Content Placeholder 2">
            <a:extLst>
              <a:ext uri="{FF2B5EF4-FFF2-40B4-BE49-F238E27FC236}">
                <a16:creationId xmlns:a16="http://schemas.microsoft.com/office/drawing/2014/main" id="{617A76CD-B28C-524E-86A0-BFCFAABD7462}"/>
              </a:ext>
            </a:extLst>
          </p:cNvPr>
          <p:cNvSpPr>
            <a:spLocks noGrp="1"/>
          </p:cNvSpPr>
          <p:nvPr>
            <p:ph idx="1"/>
          </p:nvPr>
        </p:nvSpPr>
        <p:spPr>
          <a:xfrm>
            <a:off x="628650" y="1363960"/>
            <a:ext cx="7886700" cy="4351338"/>
          </a:xfrm>
        </p:spPr>
        <p:txBody>
          <a:bodyPr>
            <a:normAutofit/>
          </a:bodyPr>
          <a:lstStyle/>
          <a:p>
            <a:r>
              <a:rPr lang="en-US" sz="2800" dirty="0"/>
              <a:t>Compared with minimally invasive SCP, open SCP was associated with </a:t>
            </a:r>
            <a:r>
              <a:rPr lang="en-US" sz="2800" baseline="30000" dirty="0"/>
              <a:t>1,2</a:t>
            </a:r>
          </a:p>
          <a:p>
            <a:pPr lvl="1"/>
            <a:r>
              <a:rPr lang="en-US" sz="2400" dirty="0"/>
              <a:t> </a:t>
            </a:r>
            <a:r>
              <a:rPr lang="en-US" sz="2000" dirty="0"/>
              <a:t>higher rates of complications (7.6% vs 5.1%) </a:t>
            </a:r>
          </a:p>
          <a:p>
            <a:pPr lvl="1"/>
            <a:r>
              <a:rPr lang="en-US" sz="2000" dirty="0"/>
              <a:t>longer duration of hospitalization</a:t>
            </a:r>
          </a:p>
          <a:p>
            <a:pPr lvl="1"/>
            <a:r>
              <a:rPr lang="en-US" sz="2000" dirty="0"/>
              <a:t> shorter operative time</a:t>
            </a:r>
          </a:p>
          <a:p>
            <a:pPr lvl="1"/>
            <a:r>
              <a:rPr lang="en-US" sz="2000" dirty="0"/>
              <a:t> higher rate of perioperative blood transfusion and blood loss</a:t>
            </a:r>
          </a:p>
          <a:p>
            <a:pPr lvl="1"/>
            <a:r>
              <a:rPr lang="en-US" sz="2000" dirty="0"/>
              <a:t> higher rate of 30-day hospital readmission,</a:t>
            </a:r>
          </a:p>
          <a:p>
            <a:pPr lvl="1"/>
            <a:r>
              <a:rPr lang="en-US" sz="2000" dirty="0"/>
              <a:t>Higher rates of 30-day reoperation</a:t>
            </a:r>
          </a:p>
          <a:p>
            <a:pPr lvl="1"/>
            <a:endParaRPr lang="en-US" sz="2400" dirty="0"/>
          </a:p>
          <a:p>
            <a:r>
              <a:rPr lang="en-US" sz="2700" dirty="0"/>
              <a:t>Equivalent surgical outcomes </a:t>
            </a:r>
            <a:r>
              <a:rPr lang="en-US" sz="2800" baseline="30000" dirty="0"/>
              <a:t>3</a:t>
            </a:r>
            <a:endParaRPr lang="en-US" sz="2700" baseline="30000" dirty="0"/>
          </a:p>
        </p:txBody>
      </p:sp>
      <p:sp>
        <p:nvSpPr>
          <p:cNvPr id="4" name="TextBox 3">
            <a:extLst>
              <a:ext uri="{FF2B5EF4-FFF2-40B4-BE49-F238E27FC236}">
                <a16:creationId xmlns:a16="http://schemas.microsoft.com/office/drawing/2014/main" id="{7F8D5F8E-129E-1640-9844-35DADDC65A1E}"/>
              </a:ext>
            </a:extLst>
          </p:cNvPr>
          <p:cNvSpPr txBox="1"/>
          <p:nvPr/>
        </p:nvSpPr>
        <p:spPr>
          <a:xfrm>
            <a:off x="26276" y="5715298"/>
            <a:ext cx="7212724" cy="1107996"/>
          </a:xfrm>
          <a:prstGeom prst="rect">
            <a:avLst/>
          </a:prstGeom>
          <a:noFill/>
        </p:spPr>
        <p:txBody>
          <a:bodyPr wrap="square" rtlCol="0">
            <a:spAutoFit/>
          </a:bodyPr>
          <a:lstStyle/>
          <a:p>
            <a:r>
              <a:rPr lang="en-US" sz="1100" dirty="0"/>
              <a:t>1.Nosti P.A et. al.: Outcomes of abdominal and minimally invasive </a:t>
            </a:r>
            <a:r>
              <a:rPr lang="en-US" sz="1100" dirty="0" err="1"/>
              <a:t>sacrocolpopexy</a:t>
            </a:r>
            <a:r>
              <a:rPr lang="en-US" sz="1100" dirty="0"/>
              <a:t>: a retrospective cohort study. Female Pelvic Med </a:t>
            </a:r>
            <a:r>
              <a:rPr lang="en-US" sz="1100" dirty="0" err="1"/>
              <a:t>Reconstr</a:t>
            </a:r>
            <a:r>
              <a:rPr lang="en-US" sz="1100" dirty="0"/>
              <a:t> Surg 2014</a:t>
            </a:r>
          </a:p>
          <a:p>
            <a:r>
              <a:rPr lang="en-US" sz="1100" dirty="0"/>
              <a:t>2.Linder B.J., </a:t>
            </a:r>
            <a:r>
              <a:rPr lang="en-US" sz="1100" dirty="0" err="1"/>
              <a:t>Occhino</a:t>
            </a:r>
            <a:r>
              <a:rPr lang="en-US" sz="1100" dirty="0"/>
              <a:t> J.A., </a:t>
            </a:r>
            <a:r>
              <a:rPr lang="en-US" sz="1100" dirty="0" err="1"/>
              <a:t>Habermann</a:t>
            </a:r>
            <a:r>
              <a:rPr lang="en-US" sz="1100" dirty="0"/>
              <a:t> E.B., et. al.: A national contemporary analysis of perioperative outcomes for open versus minimally-invasive </a:t>
            </a:r>
            <a:r>
              <a:rPr lang="en-US" sz="1100" dirty="0" err="1"/>
              <a:t>sacrocolpopexy</a:t>
            </a:r>
            <a:r>
              <a:rPr lang="en-US" sz="1100" dirty="0"/>
              <a:t>. J </a:t>
            </a:r>
            <a:r>
              <a:rPr lang="en-US" sz="1100" dirty="0" err="1"/>
              <a:t>Urol</a:t>
            </a:r>
            <a:r>
              <a:rPr lang="en-US" sz="1100" dirty="0"/>
              <a:t> 2018</a:t>
            </a:r>
          </a:p>
          <a:p>
            <a:r>
              <a:rPr lang="en-US" sz="1100" dirty="0"/>
              <a:t>3. Freeman R.M et. al.: A </a:t>
            </a:r>
            <a:r>
              <a:rPr lang="en-US" sz="1100" dirty="0" err="1"/>
              <a:t>randomised</a:t>
            </a:r>
            <a:r>
              <a:rPr lang="en-US" sz="1100" dirty="0"/>
              <a:t> controlled trial of abdominal versus laparoscopic </a:t>
            </a:r>
            <a:r>
              <a:rPr lang="en-US" sz="1100" dirty="0" err="1"/>
              <a:t>sacrocolpopexy</a:t>
            </a:r>
            <a:r>
              <a:rPr lang="en-US" sz="1100" dirty="0"/>
              <a:t> for the treatment of post-hysterectomy vaginal vault prolapse: LAS study. Int </a:t>
            </a:r>
            <a:r>
              <a:rPr lang="en-US" sz="1100" dirty="0" err="1"/>
              <a:t>Urogynecol</a:t>
            </a:r>
            <a:r>
              <a:rPr lang="en-US" sz="1100" dirty="0"/>
              <a:t> J 2013; </a:t>
            </a:r>
          </a:p>
        </p:txBody>
      </p:sp>
    </p:spTree>
    <p:extLst>
      <p:ext uri="{BB962C8B-B14F-4D97-AF65-F5344CB8AC3E}">
        <p14:creationId xmlns:p14="http://schemas.microsoft.com/office/powerpoint/2010/main" val="838173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Abdominal </a:t>
            </a:r>
            <a:r>
              <a:rPr lang="en-US" err="1"/>
              <a:t>sacrohysteropexy</a:t>
            </a:r>
            <a:r>
              <a:rPr lang="en-US"/>
              <a:t> </a:t>
            </a:r>
            <a:br>
              <a:rPr lang="en-US"/>
            </a:br>
            <a:r>
              <a:rPr lang="en-US"/>
              <a:t>vs </a:t>
            </a:r>
            <a:br>
              <a:rPr lang="en-US"/>
            </a:br>
            <a:r>
              <a:rPr lang="en-US"/>
              <a:t>Hysterectomy with </a:t>
            </a:r>
            <a:r>
              <a:rPr lang="en-US" err="1"/>
              <a:t>sacrocolpopexy</a:t>
            </a:r>
            <a:endParaRPr lang="en-US"/>
          </a:p>
        </p:txBody>
      </p:sp>
      <p:sp>
        <p:nvSpPr>
          <p:cNvPr id="3" name="Content Placeholder 2"/>
          <p:cNvSpPr>
            <a:spLocks noGrp="1"/>
          </p:cNvSpPr>
          <p:nvPr>
            <p:ph idx="1"/>
          </p:nvPr>
        </p:nvSpPr>
        <p:spPr>
          <a:xfrm>
            <a:off x="628650" y="1825625"/>
            <a:ext cx="8058150" cy="4351338"/>
          </a:xfrm>
        </p:spPr>
        <p:txBody>
          <a:bodyPr>
            <a:normAutofit fontScale="925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dirty="0"/>
              <a:t>Prospective case series</a:t>
            </a:r>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a:p>
          <a:p>
            <a:pPr marL="0" marR="0" lvl="0" indent="0" defTabSz="914400" eaLnBrk="1" fontAlgn="auto" latinLnBrk="0" hangingPunct="1">
              <a:lnSpc>
                <a:spcPct val="100000"/>
              </a:lnSpc>
              <a:spcBef>
                <a:spcPts val="0"/>
              </a:spcBef>
              <a:spcAft>
                <a:spcPts val="0"/>
              </a:spcAft>
              <a:buClrTx/>
              <a:buSzTx/>
              <a:buFontTx/>
              <a:buNone/>
              <a:tabLst/>
              <a:defRPr/>
            </a:pPr>
            <a:r>
              <a:rPr lang="en-US" sz="2800" dirty="0" err="1"/>
              <a:t>Costantini</a:t>
            </a:r>
            <a:r>
              <a:rPr lang="en-US" sz="2800" dirty="0"/>
              <a:t> et al (2013)</a:t>
            </a:r>
          </a:p>
          <a:p>
            <a:pPr marL="0" marR="0" lvl="0" indent="0" defTabSz="914400" eaLnBrk="1" fontAlgn="auto" latinLnBrk="0" hangingPunct="1">
              <a:lnSpc>
                <a:spcPct val="100000"/>
              </a:lnSpc>
              <a:spcBef>
                <a:spcPts val="0"/>
              </a:spcBef>
              <a:spcAft>
                <a:spcPts val="0"/>
              </a:spcAft>
              <a:buClrTx/>
              <a:buSzTx/>
              <a:buFontTx/>
              <a:buNone/>
              <a:tabLst/>
              <a:defRPr/>
            </a:pPr>
            <a:r>
              <a:rPr lang="en-US" sz="2800" dirty="0"/>
              <a:t>	-72 pts with St 3-4 UVP</a:t>
            </a:r>
          </a:p>
          <a:p>
            <a:pPr marL="0" marR="0" lvl="0" indent="0" defTabSz="914400" eaLnBrk="1" fontAlgn="auto" latinLnBrk="0" hangingPunct="1">
              <a:lnSpc>
                <a:spcPct val="100000"/>
              </a:lnSpc>
              <a:spcBef>
                <a:spcPts val="0"/>
              </a:spcBef>
              <a:spcAft>
                <a:spcPts val="0"/>
              </a:spcAft>
              <a:buClrTx/>
              <a:buSzTx/>
              <a:buFontTx/>
              <a:buNone/>
              <a:tabLst/>
              <a:defRPr/>
            </a:pPr>
            <a:r>
              <a:rPr lang="en-US" sz="2800" dirty="0"/>
              <a:t>	-shorter operative time (89m vs 115 m)</a:t>
            </a:r>
          </a:p>
          <a:p>
            <a:pPr marL="0" marR="0" lvl="0" indent="0" defTabSz="914400" eaLnBrk="1" fontAlgn="auto" latinLnBrk="0" hangingPunct="1">
              <a:lnSpc>
                <a:spcPct val="100000"/>
              </a:lnSpc>
              <a:spcBef>
                <a:spcPts val="0"/>
              </a:spcBef>
              <a:spcAft>
                <a:spcPts val="0"/>
              </a:spcAft>
              <a:buClrTx/>
              <a:buSzTx/>
              <a:buFontTx/>
              <a:buNone/>
              <a:tabLst/>
              <a:defRPr/>
            </a:pPr>
            <a:r>
              <a:rPr lang="en-US" sz="2800" dirty="0"/>
              <a:t>	-less EBL (200ml vs 325 ml)</a:t>
            </a:r>
          </a:p>
          <a:p>
            <a:pPr marL="0" marR="0" lvl="0" indent="0" defTabSz="914400" eaLnBrk="1" fontAlgn="auto" latinLnBrk="0" hangingPunct="1">
              <a:lnSpc>
                <a:spcPct val="100000"/>
              </a:lnSpc>
              <a:spcBef>
                <a:spcPts val="0"/>
              </a:spcBef>
              <a:spcAft>
                <a:spcPts val="0"/>
              </a:spcAft>
              <a:buClrTx/>
              <a:buSzTx/>
              <a:buFontTx/>
              <a:buNone/>
              <a:tabLst/>
              <a:defRPr/>
            </a:pPr>
            <a:r>
              <a:rPr lang="en-US" sz="2800" dirty="0"/>
              <a:t>	-shorter hospital stay</a:t>
            </a:r>
          </a:p>
          <a:p>
            <a:pPr marL="0" marR="0" lvl="0" indent="0" defTabSz="914400" eaLnBrk="1" fontAlgn="auto" latinLnBrk="0" hangingPunct="1">
              <a:lnSpc>
                <a:spcPct val="100000"/>
              </a:lnSpc>
              <a:spcBef>
                <a:spcPts val="0"/>
              </a:spcBef>
              <a:spcAft>
                <a:spcPts val="0"/>
              </a:spcAft>
              <a:buClrTx/>
              <a:buSzTx/>
              <a:buFontTx/>
              <a:buNone/>
              <a:tabLst/>
              <a:defRPr/>
            </a:pPr>
            <a:r>
              <a:rPr lang="en-US" sz="2800" dirty="0"/>
              <a:t>	</a:t>
            </a:r>
            <a:r>
              <a:rPr lang="en-US" sz="2800" b="1" dirty="0"/>
              <a:t>-similar objective and subjective 	outcome (51 </a:t>
            </a:r>
            <a:r>
              <a:rPr lang="en-US" sz="2800" b="1" dirty="0" err="1"/>
              <a:t>mo</a:t>
            </a:r>
            <a:r>
              <a:rPr lang="en-US" sz="2800" b="1" dirty="0"/>
              <a:t>)</a:t>
            </a:r>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a:p>
          <a:p>
            <a:pPr marL="0" indent="0" defTabSz="914400">
              <a:lnSpc>
                <a:spcPct val="100000"/>
              </a:lnSpc>
              <a:spcBef>
                <a:spcPts val="0"/>
              </a:spcBef>
              <a:buNone/>
              <a:defRPr/>
            </a:pPr>
            <a:r>
              <a:rPr lang="en-US" sz="2800" dirty="0"/>
              <a:t>Hysteropexy Success : </a:t>
            </a:r>
          </a:p>
          <a:p>
            <a:pPr marL="0" indent="0" defTabSz="914400">
              <a:lnSpc>
                <a:spcPct val="100000"/>
              </a:lnSpc>
              <a:spcBef>
                <a:spcPts val="0"/>
              </a:spcBef>
              <a:buNone/>
              <a:defRPr/>
            </a:pPr>
            <a:r>
              <a:rPr lang="en-US" sz="2800" dirty="0"/>
              <a:t>	-91-95% objective </a:t>
            </a:r>
          </a:p>
          <a:p>
            <a:pPr marL="0" indent="0" defTabSz="914400">
              <a:lnSpc>
                <a:spcPct val="100000"/>
              </a:lnSpc>
              <a:spcBef>
                <a:spcPts val="0"/>
              </a:spcBef>
              <a:buNone/>
              <a:defRPr/>
            </a:pPr>
            <a:r>
              <a:rPr lang="en-US" sz="2800" dirty="0"/>
              <a:t>	-77-88% subjective</a:t>
            </a:r>
          </a:p>
        </p:txBody>
      </p:sp>
      <p:sp>
        <p:nvSpPr>
          <p:cNvPr id="4" name="TextBox 3">
            <a:extLst>
              <a:ext uri="{FF2B5EF4-FFF2-40B4-BE49-F238E27FC236}">
                <a16:creationId xmlns:a16="http://schemas.microsoft.com/office/drawing/2014/main" id="{0E89992B-E221-AE47-A7BD-EA25CAC315B8}"/>
              </a:ext>
            </a:extLst>
          </p:cNvPr>
          <p:cNvSpPr txBox="1"/>
          <p:nvPr/>
        </p:nvSpPr>
        <p:spPr>
          <a:xfrm>
            <a:off x="381000" y="6176963"/>
            <a:ext cx="6477000" cy="369332"/>
          </a:xfrm>
          <a:prstGeom prst="rect">
            <a:avLst/>
          </a:prstGeom>
          <a:noFill/>
        </p:spPr>
        <p:txBody>
          <a:bodyPr wrap="square" rtlCol="0">
            <a:spAutoFit/>
          </a:bodyPr>
          <a:lstStyle/>
          <a:p>
            <a:r>
              <a:rPr lang="en-US" b="1" dirty="0"/>
              <a:t>Limitation:</a:t>
            </a:r>
            <a:r>
              <a:rPr lang="en-US" dirty="0"/>
              <a:t> Short term outcomes</a:t>
            </a:r>
          </a:p>
        </p:txBody>
      </p:sp>
    </p:spTree>
    <p:extLst>
      <p:ext uri="{BB962C8B-B14F-4D97-AF65-F5344CB8AC3E}">
        <p14:creationId xmlns:p14="http://schemas.microsoft.com/office/powerpoint/2010/main" val="3501377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D4B8F1-D080-1D48-B2BA-5C6FFBC24509}"/>
              </a:ext>
            </a:extLst>
          </p:cNvPr>
          <p:cNvSpPr>
            <a:spLocks noGrp="1"/>
          </p:cNvSpPr>
          <p:nvPr>
            <p:ph type="title"/>
          </p:nvPr>
        </p:nvSpPr>
        <p:spPr/>
        <p:txBody>
          <a:bodyPr/>
          <a:lstStyle/>
          <a:p>
            <a:pPr algn="ctr"/>
            <a:r>
              <a:rPr lang="en-US" dirty="0"/>
              <a:t>Does </a:t>
            </a:r>
            <a:r>
              <a:rPr lang="en-US" dirty="0" err="1"/>
              <a:t>Sacrocolpopexy</a:t>
            </a:r>
            <a:r>
              <a:rPr lang="en-US" dirty="0"/>
              <a:t> address posterior compartment?</a:t>
            </a:r>
          </a:p>
        </p:txBody>
      </p:sp>
      <p:sp>
        <p:nvSpPr>
          <p:cNvPr id="5" name="Content Placeholder 4">
            <a:extLst>
              <a:ext uri="{FF2B5EF4-FFF2-40B4-BE49-F238E27FC236}">
                <a16:creationId xmlns:a16="http://schemas.microsoft.com/office/drawing/2014/main" id="{0E10BF04-AB82-124B-AB3E-D8586CAE3AC7}"/>
              </a:ext>
            </a:extLst>
          </p:cNvPr>
          <p:cNvSpPr>
            <a:spLocks noGrp="1"/>
          </p:cNvSpPr>
          <p:nvPr>
            <p:ph idx="1"/>
          </p:nvPr>
        </p:nvSpPr>
        <p:spPr/>
        <p:txBody>
          <a:bodyPr>
            <a:normAutofit/>
          </a:bodyPr>
          <a:lstStyle/>
          <a:p>
            <a:r>
              <a:rPr lang="en-US" sz="2800" dirty="0"/>
              <a:t>Extended CARE Trial </a:t>
            </a:r>
          </a:p>
          <a:p>
            <a:pPr lvl="1"/>
            <a:r>
              <a:rPr lang="en-US" sz="2500" dirty="0"/>
              <a:t>5 year follow-up</a:t>
            </a:r>
          </a:p>
          <a:p>
            <a:pPr lvl="1"/>
            <a:r>
              <a:rPr lang="en-US" sz="2500" dirty="0"/>
              <a:t>96% of women with Apical and posterior prolapse had resolution of posterior prolapse with SCP alone </a:t>
            </a:r>
          </a:p>
          <a:p>
            <a:pPr lvl="1"/>
            <a:r>
              <a:rPr lang="en-US" sz="2500" dirty="0"/>
              <a:t>No further surgery for posterior compartment </a:t>
            </a:r>
          </a:p>
        </p:txBody>
      </p:sp>
      <p:sp>
        <p:nvSpPr>
          <p:cNvPr id="6" name="TextBox 5">
            <a:extLst>
              <a:ext uri="{FF2B5EF4-FFF2-40B4-BE49-F238E27FC236}">
                <a16:creationId xmlns:a16="http://schemas.microsoft.com/office/drawing/2014/main" id="{B4E0E117-1DB7-8447-B55E-B53ED5D2FEC3}"/>
              </a:ext>
            </a:extLst>
          </p:cNvPr>
          <p:cNvSpPr txBox="1"/>
          <p:nvPr/>
        </p:nvSpPr>
        <p:spPr>
          <a:xfrm>
            <a:off x="21021" y="6169708"/>
            <a:ext cx="6858000" cy="646331"/>
          </a:xfrm>
          <a:prstGeom prst="rect">
            <a:avLst/>
          </a:prstGeom>
          <a:noFill/>
        </p:spPr>
        <p:txBody>
          <a:bodyPr wrap="square" rtlCol="0">
            <a:spAutoFit/>
          </a:bodyPr>
          <a:lstStyle/>
          <a:p>
            <a:r>
              <a:rPr lang="en-US" dirty="0" err="1"/>
              <a:t>Ercoli</a:t>
            </a:r>
            <a:r>
              <a:rPr lang="en-US" dirty="0"/>
              <a:t> A et. al.: Anatomical insights into </a:t>
            </a:r>
            <a:r>
              <a:rPr lang="en-US" dirty="0" err="1"/>
              <a:t>sacrocolpopexy</a:t>
            </a:r>
            <a:r>
              <a:rPr lang="en-US" dirty="0"/>
              <a:t> for multicompartment pelvic organ prolapse , </a:t>
            </a:r>
            <a:r>
              <a:rPr lang="en-US" dirty="0" err="1"/>
              <a:t>Neurourol</a:t>
            </a:r>
            <a:r>
              <a:rPr lang="en-US" dirty="0"/>
              <a:t> </a:t>
            </a:r>
            <a:r>
              <a:rPr lang="en-US" dirty="0" err="1"/>
              <a:t>Urodyn</a:t>
            </a:r>
            <a:r>
              <a:rPr lang="en-US" dirty="0"/>
              <a:t> 2016 </a:t>
            </a:r>
          </a:p>
        </p:txBody>
      </p:sp>
    </p:spTree>
    <p:extLst>
      <p:ext uri="{BB962C8B-B14F-4D97-AF65-F5344CB8AC3E}">
        <p14:creationId xmlns:p14="http://schemas.microsoft.com/office/powerpoint/2010/main" val="3695478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D570A-571B-D14E-ADA5-19AB98076F01}"/>
              </a:ext>
            </a:extLst>
          </p:cNvPr>
          <p:cNvSpPr>
            <a:spLocks noGrp="1"/>
          </p:cNvSpPr>
          <p:nvPr>
            <p:ph type="title"/>
          </p:nvPr>
        </p:nvSpPr>
        <p:spPr/>
        <p:txBody>
          <a:bodyPr/>
          <a:lstStyle/>
          <a:p>
            <a:r>
              <a:rPr lang="en-US" dirty="0"/>
              <a:t>Disclosure</a:t>
            </a:r>
          </a:p>
        </p:txBody>
      </p:sp>
      <p:sp>
        <p:nvSpPr>
          <p:cNvPr id="3" name="Content Placeholder 2">
            <a:extLst>
              <a:ext uri="{FF2B5EF4-FFF2-40B4-BE49-F238E27FC236}">
                <a16:creationId xmlns:a16="http://schemas.microsoft.com/office/drawing/2014/main" id="{BF4D0AE5-372D-8042-84C1-2B80BCF0EA38}"/>
              </a:ext>
            </a:extLst>
          </p:cNvPr>
          <p:cNvSpPr>
            <a:spLocks noGrp="1"/>
          </p:cNvSpPr>
          <p:nvPr>
            <p:ph idx="1"/>
          </p:nvPr>
        </p:nvSpPr>
        <p:spPr/>
        <p:txBody>
          <a:bodyPr>
            <a:normAutofit/>
          </a:bodyPr>
          <a:lstStyle/>
          <a:p>
            <a:r>
              <a:rPr lang="en-US" sz="2400" dirty="0"/>
              <a:t>None</a:t>
            </a:r>
          </a:p>
        </p:txBody>
      </p:sp>
    </p:spTree>
    <p:extLst>
      <p:ext uri="{BB962C8B-B14F-4D97-AF65-F5344CB8AC3E}">
        <p14:creationId xmlns:p14="http://schemas.microsoft.com/office/powerpoint/2010/main" val="917783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5BE0-D898-D54C-A1BF-9633DCFC3981}"/>
              </a:ext>
            </a:extLst>
          </p:cNvPr>
          <p:cNvSpPr>
            <a:spLocks noGrp="1"/>
          </p:cNvSpPr>
          <p:nvPr>
            <p:ph type="title"/>
          </p:nvPr>
        </p:nvSpPr>
        <p:spPr/>
        <p:txBody>
          <a:bodyPr/>
          <a:lstStyle/>
          <a:p>
            <a:pPr algn="ctr"/>
            <a:r>
              <a:rPr lang="en-US" dirty="0" err="1"/>
              <a:t>Sacrocolpopexy</a:t>
            </a:r>
            <a:r>
              <a:rPr lang="en-US" dirty="0"/>
              <a:t> and Mesh Complications</a:t>
            </a:r>
          </a:p>
        </p:txBody>
      </p:sp>
      <p:sp>
        <p:nvSpPr>
          <p:cNvPr id="3" name="Content Placeholder 2">
            <a:extLst>
              <a:ext uri="{FF2B5EF4-FFF2-40B4-BE49-F238E27FC236}">
                <a16:creationId xmlns:a16="http://schemas.microsoft.com/office/drawing/2014/main" id="{F118EAF9-90F3-D84E-95FB-7473CC5ADC35}"/>
              </a:ext>
            </a:extLst>
          </p:cNvPr>
          <p:cNvSpPr>
            <a:spLocks noGrp="1"/>
          </p:cNvSpPr>
          <p:nvPr>
            <p:ph idx="1"/>
          </p:nvPr>
        </p:nvSpPr>
        <p:spPr/>
        <p:txBody>
          <a:bodyPr/>
          <a:lstStyle/>
          <a:p>
            <a:r>
              <a:rPr lang="en-US" sz="2400" dirty="0"/>
              <a:t>Mesh erosion ranges from 2-10%.</a:t>
            </a:r>
          </a:p>
          <a:p>
            <a:pPr lvl="1"/>
            <a:r>
              <a:rPr lang="en-US" sz="2000" dirty="0"/>
              <a:t>CARE trial, 7 year follow up . Mesh erosion risk of 10%. 65% required excision (1)</a:t>
            </a:r>
          </a:p>
          <a:p>
            <a:r>
              <a:rPr lang="en-US" dirty="0"/>
              <a:t> </a:t>
            </a:r>
            <a:r>
              <a:rPr lang="en-US" sz="2400" dirty="0"/>
              <a:t>Risks include Concurrent Hysterectomy, Mesh Type, Hx of Smoking and Placement of SCP mesh vaginally </a:t>
            </a:r>
          </a:p>
        </p:txBody>
      </p:sp>
      <p:sp>
        <p:nvSpPr>
          <p:cNvPr id="4" name="TextBox 3">
            <a:extLst>
              <a:ext uri="{FF2B5EF4-FFF2-40B4-BE49-F238E27FC236}">
                <a16:creationId xmlns:a16="http://schemas.microsoft.com/office/drawing/2014/main" id="{FBFC5DC2-A8B0-9F44-BB03-EC6EDCE337BA}"/>
              </a:ext>
            </a:extLst>
          </p:cNvPr>
          <p:cNvSpPr txBox="1"/>
          <p:nvPr/>
        </p:nvSpPr>
        <p:spPr>
          <a:xfrm>
            <a:off x="0" y="6324600"/>
            <a:ext cx="7010400" cy="646331"/>
          </a:xfrm>
          <a:prstGeom prst="rect">
            <a:avLst/>
          </a:prstGeom>
          <a:noFill/>
        </p:spPr>
        <p:txBody>
          <a:bodyPr wrap="square" rtlCol="0">
            <a:spAutoFit/>
          </a:bodyPr>
          <a:lstStyle/>
          <a:p>
            <a:r>
              <a:rPr lang="en-US" dirty="0"/>
              <a:t>Nygaard I et. al.: Long-term outcomes following abdominal </a:t>
            </a:r>
            <a:r>
              <a:rPr lang="en-US" dirty="0" err="1"/>
              <a:t>sacrocolpopexy</a:t>
            </a:r>
            <a:r>
              <a:rPr lang="en-US" dirty="0"/>
              <a:t> for pelvic organ prolapse. JAMA 2013 </a:t>
            </a:r>
          </a:p>
        </p:txBody>
      </p:sp>
    </p:spTree>
    <p:extLst>
      <p:ext uri="{BB962C8B-B14F-4D97-AF65-F5344CB8AC3E}">
        <p14:creationId xmlns:p14="http://schemas.microsoft.com/office/powerpoint/2010/main" val="1175995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3E96F7-1C28-C745-B4CA-53A18878DD93}"/>
              </a:ext>
            </a:extLst>
          </p:cNvPr>
          <p:cNvSpPr>
            <a:spLocks noGrp="1"/>
          </p:cNvSpPr>
          <p:nvPr>
            <p:ph type="title"/>
          </p:nvPr>
        </p:nvSpPr>
        <p:spPr/>
        <p:txBody>
          <a:bodyPr/>
          <a:lstStyle/>
          <a:p>
            <a:pPr algn="ctr"/>
            <a:r>
              <a:rPr lang="en-US" dirty="0"/>
              <a:t>Mesh vs autologous fascia in </a:t>
            </a:r>
            <a:r>
              <a:rPr lang="en-US" dirty="0" err="1"/>
              <a:t>Sacrocolpopexy</a:t>
            </a:r>
            <a:endParaRPr lang="en-US" dirty="0"/>
          </a:p>
        </p:txBody>
      </p:sp>
      <p:sp>
        <p:nvSpPr>
          <p:cNvPr id="5" name="Content Placeholder 4">
            <a:extLst>
              <a:ext uri="{FF2B5EF4-FFF2-40B4-BE49-F238E27FC236}">
                <a16:creationId xmlns:a16="http://schemas.microsoft.com/office/drawing/2014/main" id="{1F56F51E-4F5A-8747-8FEB-BCBA9B53467F}"/>
              </a:ext>
            </a:extLst>
          </p:cNvPr>
          <p:cNvSpPr>
            <a:spLocks noGrp="1"/>
          </p:cNvSpPr>
          <p:nvPr>
            <p:ph idx="1"/>
          </p:nvPr>
        </p:nvSpPr>
        <p:spPr/>
        <p:txBody>
          <a:bodyPr/>
          <a:lstStyle/>
          <a:p>
            <a:r>
              <a:rPr lang="en-US" sz="2400" dirty="0"/>
              <a:t>Randomized study: Cadaveric fascia </a:t>
            </a:r>
            <a:r>
              <a:rPr lang="en-US" sz="2400" dirty="0" err="1"/>
              <a:t>lata</a:t>
            </a:r>
            <a:r>
              <a:rPr lang="en-US" sz="2400" dirty="0"/>
              <a:t> vs polypropylene mesh </a:t>
            </a:r>
          </a:p>
          <a:p>
            <a:endParaRPr lang="en-US" sz="2400" dirty="0"/>
          </a:p>
          <a:p>
            <a:r>
              <a:rPr lang="en-US" sz="2400" dirty="0"/>
              <a:t>Objective cure rates significantly higher in the mesh group vs fascial group ((91%) vs 68%; </a:t>
            </a:r>
            <a:r>
              <a:rPr lang="en-US" sz="2400" i="1" dirty="0"/>
              <a:t>P</a:t>
            </a:r>
            <a:r>
              <a:rPr lang="en-US" sz="2400" dirty="0"/>
              <a:t> = .007) at 1-year follow-up. </a:t>
            </a:r>
          </a:p>
          <a:p>
            <a:endParaRPr lang="en-US" sz="2400" dirty="0"/>
          </a:p>
          <a:p>
            <a:r>
              <a:rPr lang="en-US" sz="2400" dirty="0"/>
              <a:t>Mesh group had higher rates of graft-related complications  (26% vs 15%)</a:t>
            </a:r>
          </a:p>
          <a:p>
            <a:pPr lvl="1"/>
            <a:r>
              <a:rPr lang="en-US" sz="2000" dirty="0"/>
              <a:t>erosions, wound breakdown, postoperative fever, or ileus</a:t>
            </a:r>
          </a:p>
          <a:p>
            <a:endParaRPr lang="en-US" dirty="0"/>
          </a:p>
        </p:txBody>
      </p:sp>
      <p:sp>
        <p:nvSpPr>
          <p:cNvPr id="6" name="TextBox 5">
            <a:extLst>
              <a:ext uri="{FF2B5EF4-FFF2-40B4-BE49-F238E27FC236}">
                <a16:creationId xmlns:a16="http://schemas.microsoft.com/office/drawing/2014/main" id="{A831FDDB-CBC1-A84A-AA07-9BB697D5DA35}"/>
              </a:ext>
            </a:extLst>
          </p:cNvPr>
          <p:cNvSpPr txBox="1"/>
          <p:nvPr/>
        </p:nvSpPr>
        <p:spPr>
          <a:xfrm>
            <a:off x="0" y="6169708"/>
            <a:ext cx="6534150" cy="461665"/>
          </a:xfrm>
          <a:prstGeom prst="rect">
            <a:avLst/>
          </a:prstGeom>
          <a:noFill/>
        </p:spPr>
        <p:txBody>
          <a:bodyPr wrap="square" rtlCol="0">
            <a:spAutoFit/>
          </a:bodyPr>
          <a:lstStyle/>
          <a:p>
            <a:r>
              <a:rPr lang="en-US" sz="1200" dirty="0" err="1"/>
              <a:t>Culligan</a:t>
            </a:r>
            <a:r>
              <a:rPr lang="en-US" sz="1200" dirty="0"/>
              <a:t> </a:t>
            </a:r>
            <a:r>
              <a:rPr lang="en-US" sz="1200" dirty="0" err="1"/>
              <a:t>P.Jet</a:t>
            </a:r>
            <a:r>
              <a:rPr lang="en-US" sz="1200" dirty="0"/>
              <a:t>. al.: A randomized controlled trial comparing fascia </a:t>
            </a:r>
            <a:r>
              <a:rPr lang="en-US" sz="1200" dirty="0" err="1"/>
              <a:t>lata</a:t>
            </a:r>
            <a:r>
              <a:rPr lang="en-US" sz="1200" dirty="0"/>
              <a:t> and synthetic mesh for sacral colpopexy. </a:t>
            </a:r>
            <a:r>
              <a:rPr lang="en-US" sz="1200" dirty="0" err="1"/>
              <a:t>Obstet</a:t>
            </a:r>
            <a:r>
              <a:rPr lang="en-US" sz="1200" dirty="0"/>
              <a:t> </a:t>
            </a:r>
            <a:r>
              <a:rPr lang="en-US" sz="1200" dirty="0" err="1"/>
              <a:t>Gynecol</a:t>
            </a:r>
            <a:r>
              <a:rPr lang="en-US" sz="1200" dirty="0"/>
              <a:t> 2005</a:t>
            </a:r>
          </a:p>
        </p:txBody>
      </p:sp>
    </p:spTree>
    <p:extLst>
      <p:ext uri="{BB962C8B-B14F-4D97-AF65-F5344CB8AC3E}">
        <p14:creationId xmlns:p14="http://schemas.microsoft.com/office/powerpoint/2010/main" val="891230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0E28D8C8-EEF6-854D-8048-7188B77A761A}"/>
              </a:ext>
            </a:extLst>
          </p:cNvPr>
          <p:cNvSpPr>
            <a:spLocks noGrp="1"/>
          </p:cNvSpPr>
          <p:nvPr>
            <p:ph type="title"/>
          </p:nvPr>
        </p:nvSpPr>
        <p:spPr/>
        <p:txBody>
          <a:bodyPr/>
          <a:lstStyle/>
          <a:p>
            <a:pPr algn="ctr" eaLnBrk="1" hangingPunct="1"/>
            <a:r>
              <a:rPr lang="en-US" altLang="en-US" dirty="0" err="1">
                <a:ea typeface="ＭＳ Ｐゴシック" panose="020B0600070205080204" pitchFamily="34" charset="-128"/>
              </a:rPr>
              <a:t>Colpocleisis</a:t>
            </a:r>
            <a:r>
              <a:rPr lang="en-US" altLang="en-US" dirty="0">
                <a:ea typeface="ＭＳ Ｐゴシック" panose="020B0600070205080204" pitchFamily="34" charset="-128"/>
              </a:rPr>
              <a:t> Outcome</a:t>
            </a:r>
          </a:p>
        </p:txBody>
      </p:sp>
      <p:sp>
        <p:nvSpPr>
          <p:cNvPr id="31746" name="Content Placeholder 2">
            <a:extLst>
              <a:ext uri="{FF2B5EF4-FFF2-40B4-BE49-F238E27FC236}">
                <a16:creationId xmlns:a16="http://schemas.microsoft.com/office/drawing/2014/main" id="{37F114EB-7096-2A4A-A77F-CD2759993746}"/>
              </a:ext>
            </a:extLst>
          </p:cNvPr>
          <p:cNvSpPr>
            <a:spLocks noGrp="1"/>
          </p:cNvSpPr>
          <p:nvPr>
            <p:ph idx="1"/>
          </p:nvPr>
        </p:nvSpPr>
        <p:spPr>
          <a:xfrm>
            <a:off x="615512" y="1447800"/>
            <a:ext cx="7886700" cy="4351338"/>
          </a:xfrm>
        </p:spPr>
        <p:txBody>
          <a:bodyPr>
            <a:normAutofit lnSpcReduction="10000"/>
          </a:bodyPr>
          <a:lstStyle/>
          <a:p>
            <a:pPr eaLnBrk="1" hangingPunct="1"/>
            <a:r>
              <a:rPr lang="en-US" altLang="en-US" sz="2600" dirty="0">
                <a:ea typeface="ＭＳ Ｐゴシック" panose="020B0600070205080204" pitchFamily="34" charset="-128"/>
              </a:rPr>
              <a:t>Elderly patient, no longer sexually active</a:t>
            </a:r>
          </a:p>
          <a:p>
            <a:pPr eaLnBrk="1" hangingPunct="1"/>
            <a:r>
              <a:rPr lang="en-US" altLang="en-US" sz="2600" dirty="0">
                <a:ea typeface="ＭＳ Ｐゴシック" panose="020B0600070205080204" pitchFamily="34" charset="-128"/>
              </a:rPr>
              <a:t>Success = 90-100%</a:t>
            </a:r>
          </a:p>
          <a:p>
            <a:pPr eaLnBrk="1" hangingPunct="1"/>
            <a:r>
              <a:rPr lang="en-US" altLang="en-US" sz="2600" dirty="0">
                <a:ea typeface="ＭＳ Ｐゴシック" panose="020B0600070205080204" pitchFamily="34" charset="-128"/>
              </a:rPr>
              <a:t>Regret  = 0-13%</a:t>
            </a:r>
          </a:p>
          <a:p>
            <a:pPr eaLnBrk="1" hangingPunct="1"/>
            <a:r>
              <a:rPr lang="en-US" altLang="en-US" sz="2600" dirty="0">
                <a:ea typeface="ＭＳ Ｐゴシック" panose="020B0600070205080204" pitchFamily="34" charset="-128"/>
              </a:rPr>
              <a:t>Postoperative morbidity &amp; mortality:</a:t>
            </a:r>
          </a:p>
          <a:p>
            <a:pPr lvl="1" eaLnBrk="1" hangingPunct="1"/>
            <a:r>
              <a:rPr lang="en-US" altLang="en-US" sz="2600" dirty="0">
                <a:ea typeface="ＭＳ Ｐゴシック" panose="020B0600070205080204" pitchFamily="34" charset="-128"/>
              </a:rPr>
              <a:t>5% cardiac, thromboembolic, pulmonary and cerebrovascular events</a:t>
            </a:r>
          </a:p>
          <a:p>
            <a:pPr lvl="1" eaLnBrk="1" hangingPunct="1"/>
            <a:r>
              <a:rPr lang="en-US" altLang="en-US" sz="2600" dirty="0">
                <a:ea typeface="ＭＳ Ｐゴシック" panose="020B0600070205080204" pitchFamily="34" charset="-128"/>
              </a:rPr>
              <a:t>15% minor morbidity</a:t>
            </a:r>
          </a:p>
          <a:p>
            <a:pPr lvl="1" eaLnBrk="1" hangingPunct="1"/>
            <a:r>
              <a:rPr lang="en-US" altLang="en-US" sz="2600" dirty="0">
                <a:ea typeface="ＭＳ Ｐゴシック" panose="020B0600070205080204" pitchFamily="34" charset="-128"/>
              </a:rPr>
              <a:t>Mortality 1/400</a:t>
            </a:r>
          </a:p>
          <a:p>
            <a:r>
              <a:rPr lang="en-US" altLang="en-US" sz="2600" dirty="0">
                <a:ea typeface="ＭＳ Ｐゴシック" panose="020B0600070205080204" pitchFamily="34" charset="-128"/>
              </a:rPr>
              <a:t>90% with elevated PVRs will have resolution after surgery</a:t>
            </a:r>
          </a:p>
          <a:p>
            <a:r>
              <a:rPr lang="en-US" altLang="en-US" sz="2600" dirty="0">
                <a:ea typeface="ＭＳ Ｐゴシック" panose="020B0600070205080204" pitchFamily="34" charset="-128"/>
              </a:rPr>
              <a:t>33% risk of de novo stress urinary incontinence</a:t>
            </a:r>
          </a:p>
          <a:p>
            <a:endParaRPr lang="en-US" altLang="en-US" sz="3200" dirty="0">
              <a:ea typeface="ＭＳ Ｐゴシック" panose="020B0600070205080204" pitchFamily="34" charset="-128"/>
            </a:endParaRPr>
          </a:p>
          <a:p>
            <a:endParaRPr lang="en-US" altLang="en-US" sz="3200" dirty="0">
              <a:ea typeface="ＭＳ Ｐゴシック" panose="020B0600070205080204" pitchFamily="34" charset="-128"/>
            </a:endParaRPr>
          </a:p>
          <a:p>
            <a:endParaRPr lang="en-US" altLang="en-US" sz="3100" dirty="0">
              <a:ea typeface="ＭＳ Ｐゴシック" panose="020B0600070205080204" pitchFamily="34" charset="-128"/>
            </a:endParaRPr>
          </a:p>
        </p:txBody>
      </p:sp>
      <p:sp>
        <p:nvSpPr>
          <p:cNvPr id="31747" name="TextBox 3">
            <a:extLst>
              <a:ext uri="{FF2B5EF4-FFF2-40B4-BE49-F238E27FC236}">
                <a16:creationId xmlns:a16="http://schemas.microsoft.com/office/drawing/2014/main" id="{B1A61F27-0E06-2B42-A758-A79BE5C30DE8}"/>
              </a:ext>
            </a:extLst>
          </p:cNvPr>
          <p:cNvSpPr txBox="1">
            <a:spLocks noChangeArrowheads="1"/>
          </p:cNvSpPr>
          <p:nvPr/>
        </p:nvSpPr>
        <p:spPr bwMode="auto">
          <a:xfrm>
            <a:off x="31531" y="5891212"/>
            <a:ext cx="6781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800" dirty="0" err="1"/>
              <a:t>Abbasy</a:t>
            </a:r>
            <a:r>
              <a:rPr lang="en-US" altLang="en-US" sz="1800" dirty="0"/>
              <a:t>, et al. Clin </a:t>
            </a:r>
            <a:r>
              <a:rPr lang="en-US" altLang="en-US" sz="1800" dirty="0" err="1"/>
              <a:t>Obstet</a:t>
            </a:r>
            <a:r>
              <a:rPr lang="en-US" altLang="en-US" sz="1800" dirty="0"/>
              <a:t> &amp; </a:t>
            </a:r>
            <a:r>
              <a:rPr lang="en-US" altLang="en-US" sz="1800" dirty="0" err="1"/>
              <a:t>Gynecol</a:t>
            </a:r>
            <a:r>
              <a:rPr lang="en-US" altLang="en-US" sz="1800" dirty="0"/>
              <a:t>, 2010</a:t>
            </a:r>
          </a:p>
          <a:p>
            <a:pPr eaLnBrk="1" hangingPunct="1"/>
            <a:r>
              <a:rPr lang="en-US" altLang="en-US" sz="1800" dirty="0"/>
              <a:t>Smith, et al. Int </a:t>
            </a:r>
            <a:r>
              <a:rPr lang="en-US" altLang="en-US" sz="1800" dirty="0" err="1"/>
              <a:t>Urogynecol</a:t>
            </a:r>
            <a:r>
              <a:rPr lang="en-US" altLang="en-US" sz="1800" dirty="0"/>
              <a:t> J, 2011</a:t>
            </a:r>
          </a:p>
          <a:p>
            <a:pPr eaLnBrk="1" hangingPunct="1"/>
            <a:r>
              <a:rPr lang="en-US" altLang="en-US" sz="1800" dirty="0"/>
              <a:t>Koski, et al. J </a:t>
            </a:r>
            <a:r>
              <a:rPr lang="en-US" altLang="en-US" sz="1800" dirty="0" err="1"/>
              <a:t>Uro</a:t>
            </a:r>
            <a:r>
              <a:rPr lang="en-US" altLang="en-US" sz="1800" dirty="0"/>
              <a:t>, 2012</a:t>
            </a:r>
          </a:p>
          <a:p>
            <a:pPr eaLnBrk="1" hangingPunct="1"/>
            <a:endParaRPr lang="en-US" altLang="en-US" sz="1800" dirty="0"/>
          </a:p>
          <a:p>
            <a:pPr eaLnBrk="1" hangingPunct="1"/>
            <a:endParaRPr lang="en-US" altLang="en-US" sz="1800" dirty="0"/>
          </a:p>
        </p:txBody>
      </p:sp>
    </p:spTree>
    <p:extLst>
      <p:ext uri="{BB962C8B-B14F-4D97-AF65-F5344CB8AC3E}">
        <p14:creationId xmlns:p14="http://schemas.microsoft.com/office/powerpoint/2010/main" val="2642551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 y="2341645"/>
            <a:ext cx="8763000" cy="4558860"/>
          </a:xfrm>
        </p:spPr>
        <p:txBody>
          <a:bodyPr/>
          <a:lstStyle/>
          <a:p>
            <a:endParaRPr lang="en-US" dirty="0"/>
          </a:p>
          <a:p>
            <a:endParaRPr lang="en-US" dirty="0"/>
          </a:p>
          <a:p>
            <a:endParaRPr lang="en-US" dirty="0"/>
          </a:p>
          <a:p>
            <a:endParaRPr lang="en-US" dirty="0"/>
          </a:p>
          <a:p>
            <a:r>
              <a:rPr lang="en-US" sz="2400" dirty="0">
                <a:latin typeface="Arial" panose="020B0604020202020204" pitchFamily="34" charset="0"/>
                <a:cs typeface="Arial" panose="020B0604020202020204" pitchFamily="34" charset="0"/>
              </a:rPr>
              <a:t>2 year success rate  </a:t>
            </a:r>
          </a:p>
          <a:p>
            <a:pPr marL="0" indent="0" algn="ctr">
              <a:buNone/>
            </a:pPr>
            <a:r>
              <a:rPr lang="en-US" sz="2400" dirty="0">
                <a:latin typeface="Arial" panose="020B0604020202020204" pitchFamily="34" charset="0"/>
                <a:cs typeface="Arial" panose="020B0604020202020204" pitchFamily="34" charset="0"/>
              </a:rPr>
              <a:t>	SSLF: 63.1% vs. USLS:64.5%, </a:t>
            </a:r>
            <a:r>
              <a:rPr lang="en-US" sz="2400" dirty="0" err="1">
                <a:latin typeface="Arial" panose="020B0604020202020204" pitchFamily="34" charset="0"/>
                <a:cs typeface="Arial" panose="020B0604020202020204" pitchFamily="34" charset="0"/>
              </a:rPr>
              <a:t>aOR</a:t>
            </a:r>
            <a:r>
              <a:rPr lang="en-US" sz="2400" dirty="0">
                <a:latin typeface="Arial" panose="020B0604020202020204" pitchFamily="34" charset="0"/>
                <a:cs typeface="Arial" panose="020B0604020202020204" pitchFamily="34" charset="0"/>
              </a:rPr>
              <a:t>  1.1 (95%CI: 0.7-1.7)</a:t>
            </a:r>
          </a:p>
          <a:p>
            <a:pPr marL="0" indent="0">
              <a:buNone/>
            </a:pPr>
            <a:r>
              <a:rPr lang="en-US" dirty="0">
                <a:latin typeface="Arial" panose="020B0604020202020204" pitchFamily="34" charset="0"/>
                <a:cs typeface="Arial" panose="020B0604020202020204" pitchFamily="34" charset="0"/>
              </a:rPr>
              <a:t> 		(Composite outcome: anatomy + symptoms + retreatment)</a:t>
            </a:r>
            <a:endParaRPr lang="en-US" dirty="0"/>
          </a:p>
        </p:txBody>
      </p:sp>
      <p:grpSp>
        <p:nvGrpSpPr>
          <p:cNvPr id="6" name="Group 5"/>
          <p:cNvGrpSpPr>
            <a:grpSpLocks/>
          </p:cNvGrpSpPr>
          <p:nvPr/>
        </p:nvGrpSpPr>
        <p:grpSpPr bwMode="auto">
          <a:xfrm>
            <a:off x="1641478" y="228600"/>
            <a:ext cx="7312022" cy="3045677"/>
            <a:chOff x="3836" y="1710"/>
            <a:chExt cx="6894" cy="3366"/>
          </a:xfrm>
        </p:grpSpPr>
        <p:sp>
          <p:nvSpPr>
            <p:cNvPr id="10" name="Text Box 67"/>
            <p:cNvSpPr txBox="1">
              <a:spLocks noChangeArrowheads="1"/>
            </p:cNvSpPr>
            <p:nvPr/>
          </p:nvSpPr>
          <p:spPr bwMode="auto">
            <a:xfrm>
              <a:off x="3836" y="1710"/>
              <a:ext cx="6894" cy="91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rPr>
                <a:t>OPTIMAL (n=374)</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rPr>
                <a:t>Stage 2-4 prolapse</a:t>
              </a:r>
              <a:endParaRPr kumimoji="0" lang="en-US" sz="2400" b="0" i="0" u="none" strike="noStrike" kern="0" cap="none" spc="0" normalizeH="0" baseline="0" noProof="0" dirty="0">
                <a:ln>
                  <a:noFill/>
                </a:ln>
                <a:solidFill>
                  <a:sysClr val="windowText" lastClr="000000"/>
                </a:solidFill>
                <a:effectLst/>
                <a:uLnTx/>
                <a:uFillTx/>
                <a:latin typeface="Calibri" panose="020F0502020204030204" pitchFamily="34" charset="0"/>
                <a:ea typeface="Times New Roman" panose="02020603050405020304" pitchFamily="18" charset="0"/>
                <a:cs typeface="Arial" panose="020B0604020202020204" pitchFamily="34" charset="0"/>
              </a:endParaRPr>
            </a:p>
          </p:txBody>
        </p:sp>
        <p:sp>
          <p:nvSpPr>
            <p:cNvPr id="11" name="Text Box 69"/>
            <p:cNvSpPr txBox="1">
              <a:spLocks noChangeArrowheads="1"/>
            </p:cNvSpPr>
            <p:nvPr/>
          </p:nvSpPr>
          <p:spPr bwMode="auto">
            <a:xfrm>
              <a:off x="5779" y="2880"/>
              <a:ext cx="2700" cy="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tx2"/>
                  </a:solidFill>
                  <a:effectLst/>
                  <a:uLnTx/>
                  <a:uFillTx/>
                  <a:ea typeface="Times New Roman" panose="02020603050405020304" pitchFamily="18" charset="0"/>
                  <a:cs typeface="Arial" panose="020B0604020202020204" pitchFamily="34" charset="0"/>
                </a:rPr>
                <a:t>Randomization</a:t>
              </a:r>
              <a:endParaRPr kumimoji="0" lang="en-US" sz="2000" b="0" i="0" u="none" strike="noStrike" kern="0" cap="none" spc="0" normalizeH="0" baseline="0" noProof="0" dirty="0">
                <a:ln>
                  <a:noFill/>
                </a:ln>
                <a:solidFill>
                  <a:schemeClr val="tx2"/>
                </a:solidFill>
                <a:effectLst/>
                <a:uLnTx/>
                <a:uFillTx/>
                <a:latin typeface="Calibri" panose="020F0502020204030204" pitchFamily="34" charset="0"/>
                <a:ea typeface="Times New Roman" panose="02020603050405020304" pitchFamily="18"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tx2"/>
                  </a:solidFill>
                  <a:effectLst/>
                  <a:uLnTx/>
                  <a:uFillTx/>
                  <a:ea typeface="Times New Roman" panose="02020603050405020304" pitchFamily="18" charset="0"/>
                  <a:cs typeface="Arial" panose="020B0604020202020204" pitchFamily="34" charset="0"/>
                </a:rPr>
                <a:t>Surgical Intervention</a:t>
              </a:r>
              <a:endParaRPr kumimoji="0" lang="en-US" sz="2000" b="0" i="0" u="none" strike="noStrike" kern="0" cap="none" spc="0" normalizeH="0" baseline="0" noProof="0" dirty="0">
                <a:ln>
                  <a:noFill/>
                </a:ln>
                <a:solidFill>
                  <a:schemeClr val="tx2"/>
                </a:solidFill>
                <a:effectLst/>
                <a:uLnTx/>
                <a:uFillTx/>
                <a:latin typeface="Calibri" panose="020F0502020204030204" pitchFamily="34" charset="0"/>
                <a:ea typeface="Times New Roman" panose="02020603050405020304" pitchFamily="18" charset="0"/>
                <a:cs typeface="Arial" panose="020B0604020202020204" pitchFamily="34" charset="0"/>
              </a:endParaRPr>
            </a:p>
          </p:txBody>
        </p:sp>
        <p:grpSp>
          <p:nvGrpSpPr>
            <p:cNvPr id="12" name="Group 11"/>
            <p:cNvGrpSpPr>
              <a:grpSpLocks/>
            </p:cNvGrpSpPr>
            <p:nvPr/>
          </p:nvGrpSpPr>
          <p:grpSpPr bwMode="auto">
            <a:xfrm>
              <a:off x="4371" y="4268"/>
              <a:ext cx="5398" cy="808"/>
              <a:chOff x="3132" y="2489"/>
              <a:chExt cx="3597" cy="711"/>
            </a:xfrm>
          </p:grpSpPr>
          <p:sp>
            <p:nvSpPr>
              <p:cNvPr id="32" name="Text Box 71"/>
              <p:cNvSpPr txBox="1">
                <a:spLocks noChangeArrowheads="1"/>
              </p:cNvSpPr>
              <p:nvPr/>
            </p:nvSpPr>
            <p:spPr bwMode="auto">
              <a:xfrm>
                <a:off x="3132" y="2489"/>
                <a:ext cx="1620" cy="711"/>
              </a:xfrm>
              <a:prstGeom prst="rect">
                <a:avLst/>
              </a:prstGeom>
              <a:solidFill>
                <a:sysClr val="window" lastClr="FFFFFF">
                  <a:lumMod val="85000"/>
                </a:sysClr>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rPr>
                  <a:t>SSLF</a:t>
                </a:r>
                <a:br>
                  <a:rPr kumimoji="0" lang="en-US" sz="2000" b="1"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2000" b="1"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rPr>
                  <a:t>n=186</a:t>
                </a:r>
                <a:endParaRPr kumimoji="0" lang="en-US" sz="2000" b="0" i="0" u="none" strike="noStrike" kern="0" cap="none" spc="0" normalizeH="0" baseline="0" noProof="0" dirty="0">
                  <a:ln>
                    <a:noFill/>
                  </a:ln>
                  <a:solidFill>
                    <a:sysClr val="windowText" lastClr="000000"/>
                  </a:solidFill>
                  <a:effectLst/>
                  <a:uLnTx/>
                  <a:uFillTx/>
                  <a:latin typeface="Calibri" panose="020F0502020204030204" pitchFamily="34" charset="0"/>
                  <a:ea typeface="Times New Roman" panose="02020603050405020304" pitchFamily="18" charset="0"/>
                  <a:cs typeface="Arial" panose="020B0604020202020204" pitchFamily="34" charset="0"/>
                </a:endParaRPr>
              </a:p>
            </p:txBody>
          </p:sp>
          <p:sp>
            <p:nvSpPr>
              <p:cNvPr id="33" name="Text Box 72"/>
              <p:cNvSpPr txBox="1">
                <a:spLocks noChangeArrowheads="1"/>
              </p:cNvSpPr>
              <p:nvPr/>
            </p:nvSpPr>
            <p:spPr bwMode="auto">
              <a:xfrm>
                <a:off x="4977" y="2491"/>
                <a:ext cx="1752" cy="709"/>
              </a:xfrm>
              <a:prstGeom prst="rect">
                <a:avLst/>
              </a:prstGeom>
              <a:solidFill>
                <a:sysClr val="window" lastClr="FFFFFF">
                  <a:lumMod val="85000"/>
                </a:sysClr>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rPr>
                  <a:t>USLS</a:t>
                </a:r>
                <a:br>
                  <a:rPr kumimoji="0" lang="en-US" sz="2000" b="1"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2000" b="1"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rPr>
                  <a:t>n=188</a:t>
                </a:r>
                <a:endParaRPr kumimoji="0" lang="en-US" sz="2000" b="0" i="0" u="none" strike="noStrike" kern="0" cap="none" spc="0" normalizeH="0" baseline="0" noProof="0" dirty="0">
                  <a:ln>
                    <a:noFill/>
                  </a:ln>
                  <a:solidFill>
                    <a:sysClr val="windowText" lastClr="000000"/>
                  </a:solidFill>
                  <a:effectLst/>
                  <a:uLnTx/>
                  <a:uFillTx/>
                  <a:latin typeface="Calibri" panose="020F0502020204030204" pitchFamily="34" charset="0"/>
                  <a:ea typeface="Times New Roman" panose="02020603050405020304" pitchFamily="18" charset="0"/>
                  <a:cs typeface="Arial" panose="020B0604020202020204" pitchFamily="34" charset="0"/>
                </a:endParaRPr>
              </a:p>
              <a:p>
                <a:pPr marL="0" marR="0" lvl="0" indent="0" algn="ctr"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Times New Roman" panose="02020603050405020304" pitchFamily="18" charset="0"/>
                    <a:cs typeface="Arial" panose="020B0604020202020204" pitchFamily="34" charset="0"/>
                  </a:rPr>
                  <a:t> </a:t>
                </a:r>
              </a:p>
            </p:txBody>
          </p:sp>
        </p:grpSp>
        <p:cxnSp>
          <p:nvCxnSpPr>
            <p:cNvPr id="14" name="Line 80"/>
            <p:cNvCxnSpPr/>
            <p:nvPr/>
          </p:nvCxnSpPr>
          <p:spPr bwMode="auto">
            <a:xfrm>
              <a:off x="7008" y="2617"/>
              <a:ext cx="1" cy="40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6" name="Line 82"/>
            <p:cNvCxnSpPr/>
            <p:nvPr/>
          </p:nvCxnSpPr>
          <p:spPr bwMode="auto">
            <a:xfrm>
              <a:off x="6468" y="3858"/>
              <a:ext cx="1" cy="41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7" name="Line 83"/>
            <p:cNvCxnSpPr/>
            <p:nvPr/>
          </p:nvCxnSpPr>
          <p:spPr bwMode="auto">
            <a:xfrm>
              <a:off x="7593" y="3860"/>
              <a:ext cx="1" cy="40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8" name="Line 84"/>
            <p:cNvCxnSpPr/>
            <p:nvPr/>
          </p:nvCxnSpPr>
          <p:spPr bwMode="auto">
            <a:xfrm>
              <a:off x="6476" y="3857"/>
              <a:ext cx="562"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9" name="Line 85"/>
            <p:cNvCxnSpPr/>
            <p:nvPr/>
          </p:nvCxnSpPr>
          <p:spPr bwMode="auto">
            <a:xfrm>
              <a:off x="7032" y="3858"/>
              <a:ext cx="56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20" name="Freeform 86"/>
            <p:cNvSpPr>
              <a:spLocks/>
            </p:cNvSpPr>
            <p:nvPr/>
          </p:nvSpPr>
          <p:spPr bwMode="auto">
            <a:xfrm>
              <a:off x="7052" y="3529"/>
              <a:ext cx="1" cy="324"/>
            </a:xfrm>
            <a:custGeom>
              <a:avLst/>
              <a:gdLst>
                <a:gd name="T0" fmla="*/ 0 w 1"/>
                <a:gd name="T1" fmla="*/ 0 h 285"/>
                <a:gd name="T2" fmla="*/ 0 w 1"/>
                <a:gd name="T3" fmla="*/ 285 h 285"/>
              </a:gdLst>
              <a:ahLst/>
              <a:cxnLst>
                <a:cxn ang="0">
                  <a:pos x="T0" y="T1"/>
                </a:cxn>
                <a:cxn ang="0">
                  <a:pos x="T2" y="T3"/>
                </a:cxn>
              </a:cxnLst>
              <a:rect l="0" t="0" r="r" b="b"/>
              <a:pathLst>
                <a:path w="1" h="285">
                  <a:moveTo>
                    <a:pt x="0" y="0"/>
                  </a:moveTo>
                  <a:cubicBezTo>
                    <a:pt x="0" y="47"/>
                    <a:pt x="0" y="226"/>
                    <a:pt x="0" y="285"/>
                  </a:cubicBez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 name="TextBox 1">
            <a:extLst>
              <a:ext uri="{FF2B5EF4-FFF2-40B4-BE49-F238E27FC236}">
                <a16:creationId xmlns:a16="http://schemas.microsoft.com/office/drawing/2014/main" id="{AB274B76-309B-374C-A92A-A2298BA04AC2}"/>
              </a:ext>
            </a:extLst>
          </p:cNvPr>
          <p:cNvSpPr txBox="1"/>
          <p:nvPr/>
        </p:nvSpPr>
        <p:spPr>
          <a:xfrm>
            <a:off x="1653494" y="6457137"/>
            <a:ext cx="6172200" cy="369332"/>
          </a:xfrm>
          <a:prstGeom prst="rect">
            <a:avLst/>
          </a:prstGeom>
          <a:noFill/>
        </p:spPr>
        <p:txBody>
          <a:bodyPr wrap="square" rtlCol="0">
            <a:spAutoFit/>
          </a:bodyPr>
          <a:lstStyle/>
          <a:p>
            <a:pPr algn="ctr"/>
            <a:r>
              <a:rPr lang="en-US" dirty="0"/>
              <a:t>The OPTIMAL randomized trial. JAMA 2014</a:t>
            </a:r>
          </a:p>
        </p:txBody>
      </p:sp>
    </p:spTree>
    <p:extLst>
      <p:ext uri="{BB962C8B-B14F-4D97-AF65-F5344CB8AC3E}">
        <p14:creationId xmlns:p14="http://schemas.microsoft.com/office/powerpoint/2010/main" val="1111392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Sacrospinous hysteropexy vs. High USLS</a:t>
            </a:r>
          </a:p>
        </p:txBody>
      </p:sp>
      <p:sp>
        <p:nvSpPr>
          <p:cNvPr id="3" name="Content Placeholder 2"/>
          <p:cNvSpPr>
            <a:spLocks noGrp="1"/>
          </p:cNvSpPr>
          <p:nvPr>
            <p:ph idx="1"/>
          </p:nvPr>
        </p:nvSpPr>
        <p:spPr>
          <a:xfrm>
            <a:off x="285750" y="1495097"/>
            <a:ext cx="8229600" cy="4524703"/>
          </a:xfrm>
        </p:spPr>
        <p:txBody>
          <a:bodyPr/>
          <a:lstStyle/>
          <a:p>
            <a:pPr lvl="1"/>
            <a:r>
              <a:rPr lang="en-US" sz="2400" dirty="0"/>
              <a:t>Multicenter RCT (non-inferiority, non blinded)</a:t>
            </a:r>
          </a:p>
          <a:p>
            <a:pPr lvl="1"/>
            <a:r>
              <a:rPr lang="en-US" sz="2400" dirty="0"/>
              <a:t>Netherlands ( 4 universities) ; N=208 (stage </a:t>
            </a:r>
            <a:r>
              <a:rPr lang="en-US" sz="2400" u="sng" dirty="0"/>
              <a:t>&gt;</a:t>
            </a:r>
            <a:r>
              <a:rPr lang="en-US" sz="2400" dirty="0"/>
              <a:t>2)</a:t>
            </a:r>
          </a:p>
          <a:p>
            <a:pPr lvl="1"/>
            <a:r>
              <a:rPr lang="en-US" sz="2400" b="1" u="sng" dirty="0"/>
              <a:t>Primary outcome (composite)</a:t>
            </a:r>
            <a:r>
              <a:rPr lang="en-US" sz="2400" b="1" dirty="0"/>
              <a:t>: </a:t>
            </a:r>
            <a:r>
              <a:rPr lang="en-US" sz="2400" dirty="0"/>
              <a:t>recurrent prolapse of stage 2 or more of apical compartment +bulge symptoms or repeat surgery</a:t>
            </a:r>
          </a:p>
          <a:p>
            <a:pPr lvl="1"/>
            <a:r>
              <a:rPr lang="en-US" sz="2400" dirty="0"/>
              <a:t>Outcome measured at 12 months</a:t>
            </a:r>
          </a:p>
          <a:p>
            <a:pPr lvl="2"/>
            <a:r>
              <a:rPr lang="en-US" sz="2250" dirty="0"/>
              <a:t>Sacrospinous hysteropexy </a:t>
            </a:r>
            <a:r>
              <a:rPr lang="en-US" sz="2250" b="1" u="sng" dirty="0"/>
              <a:t>non-inferior </a:t>
            </a:r>
            <a:r>
              <a:rPr lang="en-US" sz="2250" dirty="0"/>
              <a:t>(0% failure) vs. Uterosacral with hysterectomy ( 4%)</a:t>
            </a:r>
          </a:p>
          <a:p>
            <a:pPr lvl="2"/>
            <a:r>
              <a:rPr lang="en-US" sz="2250" dirty="0"/>
              <a:t>Overall anatomical failure (50%vs 44%)</a:t>
            </a:r>
          </a:p>
          <a:p>
            <a:pPr lvl="1"/>
            <a:endParaRPr lang="en-US" dirty="0"/>
          </a:p>
        </p:txBody>
      </p:sp>
      <p:sp>
        <p:nvSpPr>
          <p:cNvPr id="4" name="TextBox 3">
            <a:extLst>
              <a:ext uri="{FF2B5EF4-FFF2-40B4-BE49-F238E27FC236}">
                <a16:creationId xmlns:a16="http://schemas.microsoft.com/office/drawing/2014/main" id="{02FBA0BE-FBB6-8549-A58F-FA25DCE95705}"/>
              </a:ext>
            </a:extLst>
          </p:cNvPr>
          <p:cNvSpPr txBox="1"/>
          <p:nvPr/>
        </p:nvSpPr>
        <p:spPr>
          <a:xfrm>
            <a:off x="628650" y="6248400"/>
            <a:ext cx="6229350" cy="369332"/>
          </a:xfrm>
          <a:prstGeom prst="rect">
            <a:avLst/>
          </a:prstGeom>
          <a:noFill/>
        </p:spPr>
        <p:txBody>
          <a:bodyPr wrap="square" rtlCol="0">
            <a:spAutoFit/>
          </a:bodyPr>
          <a:lstStyle/>
          <a:p>
            <a:r>
              <a:rPr lang="en-US" dirty="0" err="1"/>
              <a:t>Detollenaer</a:t>
            </a:r>
            <a:r>
              <a:rPr lang="en-US" dirty="0"/>
              <a:t> et al. BMJ 2015 </a:t>
            </a:r>
          </a:p>
        </p:txBody>
      </p:sp>
    </p:spTree>
    <p:extLst>
      <p:ext uri="{BB962C8B-B14F-4D97-AF65-F5344CB8AC3E}">
        <p14:creationId xmlns:p14="http://schemas.microsoft.com/office/powerpoint/2010/main" val="3678882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0" dirty="0">
                <a:latin typeface="Arial" panose="020B0604020202020204" pitchFamily="34" charset="0"/>
                <a:cs typeface="Arial" panose="020B0604020202020204" pitchFamily="34" charset="0"/>
              </a:rPr>
              <a:t>Adverse Events</a:t>
            </a:r>
          </a:p>
        </p:txBody>
      </p:sp>
      <p:sp>
        <p:nvSpPr>
          <p:cNvPr id="3" name="Content Placeholder 2"/>
          <p:cNvSpPr>
            <a:spLocks noGrp="1"/>
          </p:cNvSpPr>
          <p:nvPr>
            <p:ph idx="1"/>
          </p:nvPr>
        </p:nvSpPr>
        <p:spPr>
          <a:xfrm>
            <a:off x="457200" y="1527504"/>
            <a:ext cx="8412480" cy="4812335"/>
          </a:xfrm>
        </p:spPr>
        <p:txBody>
          <a:bodyPr/>
          <a:lstStyle/>
          <a:p>
            <a:r>
              <a:rPr lang="en-US" sz="2400" dirty="0">
                <a:latin typeface="Arial" panose="020B0604020202020204" pitchFamily="34" charset="0"/>
                <a:cs typeface="Arial" panose="020B0604020202020204" pitchFamily="34" charset="0"/>
              </a:rPr>
              <a:t>Serious adverse events:</a:t>
            </a:r>
          </a:p>
          <a:p>
            <a:pPr lvl="1"/>
            <a:r>
              <a:rPr lang="en-US" sz="2000" dirty="0">
                <a:latin typeface="Arial" panose="020B0604020202020204" pitchFamily="34" charset="0"/>
                <a:cs typeface="Arial" panose="020B0604020202020204" pitchFamily="34" charset="0"/>
              </a:rPr>
              <a:t>Not significantly different  (USLS 17%, vs SSLF 17%)</a:t>
            </a:r>
          </a:p>
          <a:p>
            <a:pPr lvl="1"/>
            <a:endParaRPr lang="en-US" sz="2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Neurologic pain higher in SSLF </a:t>
            </a:r>
          </a:p>
          <a:p>
            <a:pPr lvl="1"/>
            <a:r>
              <a:rPr lang="en-US" sz="2000" dirty="0">
                <a:latin typeface="Arial" panose="020B0604020202020204" pitchFamily="34" charset="0"/>
                <a:cs typeface="Arial" panose="020B0604020202020204" pitchFamily="34" charset="0"/>
              </a:rPr>
              <a:t>USLS 7%, vs SSLF 12%</a:t>
            </a:r>
          </a:p>
          <a:p>
            <a:pPr lvl="1"/>
            <a:r>
              <a:rPr lang="en-US" sz="2400" dirty="0">
                <a:latin typeface="Arial" panose="020B0604020202020204" pitchFamily="34" charset="0"/>
                <a:cs typeface="Arial" panose="020B0604020202020204" pitchFamily="34" charset="0"/>
              </a:rPr>
              <a:t>most resolved by 6-weeks </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Ureteral obstruction (kinking)</a:t>
            </a:r>
          </a:p>
          <a:p>
            <a:pPr lvl="1"/>
            <a:r>
              <a:rPr lang="en-US" sz="2000" dirty="0">
                <a:latin typeface="Arial" panose="020B0604020202020204" pitchFamily="34" charset="0"/>
                <a:cs typeface="Arial" panose="020B0604020202020204" pitchFamily="34" charset="0"/>
              </a:rPr>
              <a:t>USLS 3%* vs SSLS 0%</a:t>
            </a:r>
          </a:p>
          <a:p>
            <a:pPr lvl="1"/>
            <a:r>
              <a:rPr lang="en-US" sz="2000" dirty="0">
                <a:latin typeface="Arial" panose="020B0604020202020204" pitchFamily="34" charset="0"/>
                <a:cs typeface="Arial" panose="020B0604020202020204" pitchFamily="34" charset="0"/>
              </a:rPr>
              <a:t>recognized and successfully managed intraoperatively</a:t>
            </a:r>
          </a:p>
          <a:p>
            <a:pPr lvl="1"/>
            <a:endParaRPr lang="en-US" sz="2000" dirty="0">
              <a:latin typeface="Arial" panose="020B0604020202020204" pitchFamily="34" charset="0"/>
              <a:cs typeface="Arial" panose="020B0604020202020204" pitchFamily="34" charset="0"/>
            </a:endParaRPr>
          </a:p>
          <a:p>
            <a:pPr marL="344488" lvl="1" indent="0">
              <a:buNone/>
            </a:pPr>
            <a:r>
              <a:rPr lang="en-US" dirty="0">
                <a:latin typeface="Arial" panose="020B0604020202020204" pitchFamily="34" charset="0"/>
                <a:cs typeface="Arial" panose="020B0604020202020204" pitchFamily="34" charset="0"/>
              </a:rPr>
              <a:t>No difference in anterior prolapse</a:t>
            </a:r>
          </a:p>
        </p:txBody>
      </p:sp>
    </p:spTree>
    <p:extLst>
      <p:ext uri="{BB962C8B-B14F-4D97-AF65-F5344CB8AC3E}">
        <p14:creationId xmlns:p14="http://schemas.microsoft.com/office/powerpoint/2010/main" val="3996584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Sacrospinous Ligament suspension : </a:t>
            </a:r>
            <a:br>
              <a:rPr lang="en-US" dirty="0"/>
            </a:br>
            <a:r>
              <a:rPr lang="en-US" dirty="0"/>
              <a:t>Hysteropexy vs hysterectomy</a:t>
            </a:r>
          </a:p>
        </p:txBody>
      </p:sp>
      <p:sp>
        <p:nvSpPr>
          <p:cNvPr id="3" name="Content Placeholder 2"/>
          <p:cNvSpPr>
            <a:spLocks noGrp="1"/>
          </p:cNvSpPr>
          <p:nvPr>
            <p:ph idx="1"/>
          </p:nvPr>
        </p:nvSpPr>
        <p:spPr>
          <a:xfrm>
            <a:off x="623395" y="1524000"/>
            <a:ext cx="8229600" cy="4297363"/>
          </a:xfrm>
        </p:spPr>
        <p:txBody>
          <a:bodyPr/>
          <a:lstStyle/>
          <a:p>
            <a:r>
              <a:rPr lang="en-US" sz="2800" dirty="0"/>
              <a:t>70 women, prolapse to introitus</a:t>
            </a:r>
          </a:p>
          <a:p>
            <a:r>
              <a:rPr lang="en-US" sz="2800" dirty="0"/>
              <a:t>Not randomized but comparable groups</a:t>
            </a:r>
          </a:p>
          <a:p>
            <a:r>
              <a:rPr lang="en-US" sz="2800" dirty="0"/>
              <a:t>Operative time 51 min vs 91 min</a:t>
            </a:r>
          </a:p>
          <a:p>
            <a:r>
              <a:rPr lang="en-US" sz="2800" dirty="0"/>
              <a:t>Blood loss 198ml vs 402 ml</a:t>
            </a:r>
          </a:p>
          <a:p>
            <a:r>
              <a:rPr lang="en-US" sz="2800" dirty="0"/>
              <a:t>Mean f/u  of 33 and 26 months, comparable subj/objective outcome</a:t>
            </a:r>
          </a:p>
          <a:p>
            <a:r>
              <a:rPr lang="en-US" sz="2800" dirty="0"/>
              <a:t>Only case reports of successful pregnancies after this procedure( Ridgway BM, 2015). No studies</a:t>
            </a:r>
            <a:r>
              <a:rPr lang="en-US" dirty="0"/>
              <a:t>. </a:t>
            </a:r>
          </a:p>
        </p:txBody>
      </p:sp>
      <p:sp>
        <p:nvSpPr>
          <p:cNvPr id="4" name="TextBox 3">
            <a:extLst>
              <a:ext uri="{FF2B5EF4-FFF2-40B4-BE49-F238E27FC236}">
                <a16:creationId xmlns:a16="http://schemas.microsoft.com/office/drawing/2014/main" id="{2D8E5C40-746D-C142-B4C7-CA46FEFE2BB5}"/>
              </a:ext>
            </a:extLst>
          </p:cNvPr>
          <p:cNvSpPr txBox="1"/>
          <p:nvPr/>
        </p:nvSpPr>
        <p:spPr>
          <a:xfrm>
            <a:off x="533400" y="6172200"/>
            <a:ext cx="6324600" cy="369332"/>
          </a:xfrm>
          <a:prstGeom prst="rect">
            <a:avLst/>
          </a:prstGeom>
          <a:noFill/>
        </p:spPr>
        <p:txBody>
          <a:bodyPr wrap="square" rtlCol="0">
            <a:spAutoFit/>
          </a:bodyPr>
          <a:lstStyle/>
          <a:p>
            <a:r>
              <a:rPr lang="en-US" dirty="0"/>
              <a:t>Maher et al. 2001</a:t>
            </a:r>
          </a:p>
        </p:txBody>
      </p:sp>
    </p:spTree>
    <p:extLst>
      <p:ext uri="{BB962C8B-B14F-4D97-AF65-F5344CB8AC3E}">
        <p14:creationId xmlns:p14="http://schemas.microsoft.com/office/powerpoint/2010/main" val="3461331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Should be remove the uterus?</a:t>
            </a:r>
          </a:p>
        </p:txBody>
      </p:sp>
      <p:sp>
        <p:nvSpPr>
          <p:cNvPr id="9" name="Content Placeholder 8"/>
          <p:cNvSpPr>
            <a:spLocks noGrp="1"/>
          </p:cNvSpPr>
          <p:nvPr>
            <p:ph sz="half" idx="1"/>
          </p:nvPr>
        </p:nvSpPr>
        <p:spPr>
          <a:xfrm>
            <a:off x="364687" y="1690689"/>
            <a:ext cx="4419600" cy="4297363"/>
          </a:xfrm>
        </p:spPr>
        <p:txBody>
          <a:bodyPr/>
          <a:lstStyle/>
          <a:p>
            <a:r>
              <a:rPr lang="en-US" dirty="0"/>
              <a:t>Pros</a:t>
            </a:r>
          </a:p>
          <a:p>
            <a:pPr lvl="1"/>
            <a:r>
              <a:rPr lang="en-US" dirty="0"/>
              <a:t>Decrease uterine ca risk</a:t>
            </a:r>
          </a:p>
          <a:p>
            <a:pPr lvl="1"/>
            <a:r>
              <a:rPr lang="en-US" dirty="0"/>
              <a:t>Decrease cervical ca risk </a:t>
            </a:r>
          </a:p>
          <a:p>
            <a:pPr lvl="1"/>
            <a:r>
              <a:rPr lang="en-US" dirty="0"/>
              <a:t>Improve access to USLS</a:t>
            </a:r>
          </a:p>
          <a:p>
            <a:pPr lvl="1"/>
            <a:r>
              <a:rPr lang="en-US" dirty="0"/>
              <a:t>Permanent contraception</a:t>
            </a:r>
          </a:p>
          <a:p>
            <a:pPr lvl="1"/>
            <a:r>
              <a:rPr lang="en-US" dirty="0"/>
              <a:t>No more menses</a:t>
            </a:r>
          </a:p>
          <a:p>
            <a:pPr lvl="1"/>
            <a:endParaRPr lang="en-US" dirty="0"/>
          </a:p>
        </p:txBody>
      </p:sp>
      <p:sp>
        <p:nvSpPr>
          <p:cNvPr id="10" name="Content Placeholder 9"/>
          <p:cNvSpPr>
            <a:spLocks noGrp="1"/>
          </p:cNvSpPr>
          <p:nvPr>
            <p:ph sz="half" idx="2"/>
          </p:nvPr>
        </p:nvSpPr>
        <p:spPr>
          <a:xfrm>
            <a:off x="4630519" y="1690688"/>
            <a:ext cx="4038600" cy="4297363"/>
          </a:xfrm>
        </p:spPr>
        <p:txBody>
          <a:bodyPr/>
          <a:lstStyle/>
          <a:p>
            <a:r>
              <a:rPr lang="en-US" dirty="0"/>
              <a:t>Cons</a:t>
            </a:r>
          </a:p>
          <a:p>
            <a:pPr lvl="1"/>
            <a:r>
              <a:rPr lang="en-US" dirty="0"/>
              <a:t>Longer surgery</a:t>
            </a:r>
          </a:p>
          <a:p>
            <a:pPr lvl="1"/>
            <a:r>
              <a:rPr lang="en-US" dirty="0"/>
              <a:t>Higher surgical risks </a:t>
            </a:r>
          </a:p>
          <a:p>
            <a:pPr lvl="1"/>
            <a:r>
              <a:rPr lang="en-US" dirty="0"/>
              <a:t>Loss of fertility</a:t>
            </a:r>
          </a:p>
          <a:p>
            <a:pPr lvl="1"/>
            <a:r>
              <a:rPr lang="en-US" dirty="0"/>
              <a:t>Earlier menopause even when ovary is spared </a:t>
            </a:r>
          </a:p>
          <a:p>
            <a:pPr lvl="2"/>
            <a:r>
              <a:rPr lang="en-US" dirty="0"/>
              <a:t>2x as many women who had hysterectomy became menopausal during the following 4-5 </a:t>
            </a:r>
            <a:r>
              <a:rPr lang="en-US" dirty="0" err="1"/>
              <a:t>yrs</a:t>
            </a:r>
            <a:endParaRPr lang="en-US" dirty="0"/>
          </a:p>
        </p:txBody>
      </p:sp>
      <p:sp>
        <p:nvSpPr>
          <p:cNvPr id="2" name="TextBox 1">
            <a:extLst>
              <a:ext uri="{FF2B5EF4-FFF2-40B4-BE49-F238E27FC236}">
                <a16:creationId xmlns:a16="http://schemas.microsoft.com/office/drawing/2014/main" id="{F7663025-7CB2-2346-9F04-2D73A82E2B7F}"/>
              </a:ext>
            </a:extLst>
          </p:cNvPr>
          <p:cNvSpPr txBox="1"/>
          <p:nvPr/>
        </p:nvSpPr>
        <p:spPr>
          <a:xfrm>
            <a:off x="359432" y="5653892"/>
            <a:ext cx="6417113" cy="923330"/>
          </a:xfrm>
          <a:prstGeom prst="rect">
            <a:avLst/>
          </a:prstGeom>
          <a:noFill/>
        </p:spPr>
        <p:txBody>
          <a:bodyPr wrap="square" rtlCol="0">
            <a:spAutoFit/>
          </a:bodyPr>
          <a:lstStyle/>
          <a:p>
            <a:r>
              <a:rPr lang="en-US" b="1" i="1" dirty="0"/>
              <a:t>In general, Uterine-preserving prolapse surgeries improve operating time, blood loss, and risk of mesh exposure and do not have inferior short-term prolapse surgery  outcomes</a:t>
            </a:r>
          </a:p>
        </p:txBody>
      </p:sp>
    </p:spTree>
    <p:extLst>
      <p:ext uri="{BB962C8B-B14F-4D97-AF65-F5344CB8AC3E}">
        <p14:creationId xmlns:p14="http://schemas.microsoft.com/office/powerpoint/2010/main" val="1356995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41" y="152400"/>
            <a:ext cx="8229600" cy="611187"/>
          </a:xfrm>
        </p:spPr>
        <p:txBody>
          <a:bodyPr>
            <a:normAutofit fontScale="90000"/>
          </a:bodyPr>
          <a:lstStyle/>
          <a:p>
            <a:pPr algn="ctr"/>
            <a:br>
              <a:rPr lang="en-US" dirty="0"/>
            </a:br>
            <a:r>
              <a:rPr lang="en-US" dirty="0"/>
              <a:t>Who should have hysterectomy?</a:t>
            </a:r>
            <a:br>
              <a:rPr lang="en-US" dirty="0"/>
            </a:br>
            <a:endParaRPr lang="en-US" dirty="0"/>
          </a:p>
        </p:txBody>
      </p:sp>
      <p:sp>
        <p:nvSpPr>
          <p:cNvPr id="3" name="Content Placeholder 2"/>
          <p:cNvSpPr>
            <a:spLocks noGrp="1"/>
          </p:cNvSpPr>
          <p:nvPr>
            <p:ph idx="1"/>
          </p:nvPr>
        </p:nvSpPr>
        <p:spPr>
          <a:xfrm>
            <a:off x="431800" y="1143000"/>
            <a:ext cx="8229600" cy="4297363"/>
          </a:xfrm>
        </p:spPr>
        <p:txBody>
          <a:bodyPr>
            <a:normAutofit lnSpcReduction="10000"/>
          </a:bodyPr>
          <a:lstStyle/>
          <a:p>
            <a:r>
              <a:rPr lang="en-US" sz="3200" dirty="0"/>
              <a:t>Recommendation</a:t>
            </a:r>
          </a:p>
          <a:p>
            <a:pPr lvl="1"/>
            <a:r>
              <a:rPr lang="en-US" sz="2800" dirty="0"/>
              <a:t>Women with post menopausal bleeding &amp; cervical dysplasia </a:t>
            </a:r>
          </a:p>
          <a:p>
            <a:pPr lvl="1"/>
            <a:endParaRPr lang="en-US" sz="2800" dirty="0"/>
          </a:p>
          <a:p>
            <a:pPr lvl="1"/>
            <a:r>
              <a:rPr lang="en-US" sz="2800" dirty="0"/>
              <a:t>No access to cervical screening</a:t>
            </a:r>
          </a:p>
          <a:p>
            <a:pPr lvl="1"/>
            <a:endParaRPr lang="en-US" sz="2800" dirty="0"/>
          </a:p>
          <a:p>
            <a:pPr lvl="1"/>
            <a:r>
              <a:rPr lang="en-US" sz="2800" dirty="0"/>
              <a:t>High risk HPV hx </a:t>
            </a:r>
          </a:p>
          <a:p>
            <a:pPr lvl="1"/>
            <a:endParaRPr lang="en-US" sz="2800" dirty="0"/>
          </a:p>
          <a:p>
            <a:pPr lvl="1"/>
            <a:r>
              <a:rPr lang="en-US" sz="2800" dirty="0"/>
              <a:t>Women with stage IV UVP (elongated vagina) or cervical elongation</a:t>
            </a:r>
          </a:p>
        </p:txBody>
      </p:sp>
    </p:spTree>
    <p:extLst>
      <p:ext uri="{BB962C8B-B14F-4D97-AF65-F5344CB8AC3E}">
        <p14:creationId xmlns:p14="http://schemas.microsoft.com/office/powerpoint/2010/main" val="173900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37C87-FA59-9745-A331-1FDD080241DE}"/>
              </a:ext>
            </a:extLst>
          </p:cNvPr>
          <p:cNvSpPr>
            <a:spLocks noGrp="1"/>
          </p:cNvSpPr>
          <p:nvPr>
            <p:ph type="title"/>
          </p:nvPr>
        </p:nvSpPr>
        <p:spPr/>
        <p:txBody>
          <a:bodyPr/>
          <a:lstStyle/>
          <a:p>
            <a:pPr algn="ctr"/>
            <a:r>
              <a:rPr lang="en-US" dirty="0"/>
              <a:t>Do we remove the cervix with </a:t>
            </a:r>
            <a:r>
              <a:rPr lang="en-US" dirty="0" err="1"/>
              <a:t>Sacrocolpopexy</a:t>
            </a:r>
            <a:r>
              <a:rPr lang="en-US" dirty="0"/>
              <a:t>?</a:t>
            </a:r>
          </a:p>
        </p:txBody>
      </p:sp>
      <p:sp>
        <p:nvSpPr>
          <p:cNvPr id="3" name="Content Placeholder 2">
            <a:extLst>
              <a:ext uri="{FF2B5EF4-FFF2-40B4-BE49-F238E27FC236}">
                <a16:creationId xmlns:a16="http://schemas.microsoft.com/office/drawing/2014/main" id="{358BD23F-FEF9-CA4F-A27E-D162B7BE1342}"/>
              </a:ext>
            </a:extLst>
          </p:cNvPr>
          <p:cNvSpPr>
            <a:spLocks noGrp="1"/>
          </p:cNvSpPr>
          <p:nvPr>
            <p:ph idx="1"/>
          </p:nvPr>
        </p:nvSpPr>
        <p:spPr/>
        <p:txBody>
          <a:bodyPr>
            <a:normAutofit/>
          </a:bodyPr>
          <a:lstStyle/>
          <a:p>
            <a:r>
              <a:rPr lang="en-US" sz="2800" dirty="0"/>
              <a:t>188 Minimally invasive </a:t>
            </a:r>
            <a:r>
              <a:rPr lang="en-US" sz="2800" dirty="0" err="1"/>
              <a:t>sacrocolpopexy</a:t>
            </a:r>
            <a:r>
              <a:rPr lang="en-US" sz="2800" dirty="0"/>
              <a:t> ( 10% erosion)</a:t>
            </a:r>
          </a:p>
          <a:p>
            <a:r>
              <a:rPr lang="en-US" sz="2800" dirty="0"/>
              <a:t>Mesh Erosion risk higher with</a:t>
            </a:r>
          </a:p>
          <a:p>
            <a:pPr lvl="1"/>
            <a:r>
              <a:rPr lang="en-US" sz="2500" dirty="0"/>
              <a:t> Concurrent vaginal hysterectomy compared to vault repair ( 23% vs 5%)</a:t>
            </a:r>
          </a:p>
          <a:p>
            <a:pPr lvl="1"/>
            <a:r>
              <a:rPr lang="en-US" sz="2500" dirty="0"/>
              <a:t>Concurrent vaginal hysterectomy compared to supracervical hysterectomy ( 23% vs 5%)</a:t>
            </a:r>
          </a:p>
          <a:p>
            <a:pPr lvl="1"/>
            <a:r>
              <a:rPr lang="en-US" sz="2500" dirty="0"/>
              <a:t>Odds of erosion for vaginal hysterectomy 5.6</a:t>
            </a:r>
          </a:p>
          <a:p>
            <a:endParaRPr lang="en-US" sz="2500" dirty="0"/>
          </a:p>
        </p:txBody>
      </p:sp>
      <p:sp>
        <p:nvSpPr>
          <p:cNvPr id="4" name="TextBox 3">
            <a:extLst>
              <a:ext uri="{FF2B5EF4-FFF2-40B4-BE49-F238E27FC236}">
                <a16:creationId xmlns:a16="http://schemas.microsoft.com/office/drawing/2014/main" id="{9FCF2642-ECD1-5C4C-917B-7B40EC02D031}"/>
              </a:ext>
            </a:extLst>
          </p:cNvPr>
          <p:cNvSpPr txBox="1"/>
          <p:nvPr/>
        </p:nvSpPr>
        <p:spPr>
          <a:xfrm>
            <a:off x="152400" y="6211122"/>
            <a:ext cx="6781800" cy="646331"/>
          </a:xfrm>
          <a:prstGeom prst="rect">
            <a:avLst/>
          </a:prstGeom>
          <a:noFill/>
        </p:spPr>
        <p:txBody>
          <a:bodyPr wrap="square" rtlCol="0">
            <a:spAutoFit/>
          </a:bodyPr>
          <a:lstStyle/>
          <a:p>
            <a:r>
              <a:rPr lang="en-US" dirty="0"/>
              <a:t>Tan-Kim J et al. Prevalence and risk factors for mesh erosion after laparoscopic-assisted </a:t>
            </a:r>
            <a:r>
              <a:rPr lang="en-US" dirty="0" err="1"/>
              <a:t>sacrocolpopexy</a:t>
            </a:r>
            <a:r>
              <a:rPr lang="en-US" dirty="0"/>
              <a:t>. Int </a:t>
            </a:r>
            <a:r>
              <a:rPr lang="en-US" dirty="0" err="1"/>
              <a:t>Urogynecol</a:t>
            </a:r>
            <a:r>
              <a:rPr lang="en-US" dirty="0"/>
              <a:t> J. 2011</a:t>
            </a:r>
          </a:p>
        </p:txBody>
      </p:sp>
      <p:sp>
        <p:nvSpPr>
          <p:cNvPr id="6" name="TextBox 5">
            <a:extLst>
              <a:ext uri="{FF2B5EF4-FFF2-40B4-BE49-F238E27FC236}">
                <a16:creationId xmlns:a16="http://schemas.microsoft.com/office/drawing/2014/main" id="{4454DE73-1762-544E-A170-227064E71C6A}"/>
              </a:ext>
            </a:extLst>
          </p:cNvPr>
          <p:cNvSpPr txBox="1"/>
          <p:nvPr/>
        </p:nvSpPr>
        <p:spPr>
          <a:xfrm>
            <a:off x="152400" y="5181600"/>
            <a:ext cx="6781800" cy="646331"/>
          </a:xfrm>
          <a:prstGeom prst="rect">
            <a:avLst/>
          </a:prstGeom>
          <a:noFill/>
        </p:spPr>
        <p:txBody>
          <a:bodyPr wrap="square" rtlCol="0">
            <a:spAutoFit/>
          </a:bodyPr>
          <a:lstStyle/>
          <a:p>
            <a:r>
              <a:rPr lang="en-US" b="1" i="1" dirty="0"/>
              <a:t>In General, supracervical hysterectomy unless there is concern for cervical pathology</a:t>
            </a:r>
          </a:p>
        </p:txBody>
      </p:sp>
    </p:spTree>
    <p:extLst>
      <p:ext uri="{BB962C8B-B14F-4D97-AF65-F5344CB8AC3E}">
        <p14:creationId xmlns:p14="http://schemas.microsoft.com/office/powerpoint/2010/main" val="3130935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upport leve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14" y="251701"/>
            <a:ext cx="4985586"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descr="median3_9.bmp"/>
          <p:cNvPicPr>
            <a:picLocks noChangeAspect="1"/>
          </p:cNvPicPr>
          <p:nvPr/>
        </p:nvPicPr>
        <p:blipFill rotWithShape="1">
          <a:blip r:embed="rId4">
            <a:extLst>
              <a:ext uri="{28A0092B-C50C-407E-A947-70E740481C1C}">
                <a14:useLocalDpi xmlns:a14="http://schemas.microsoft.com/office/drawing/2010/main" val="0"/>
              </a:ext>
            </a:extLst>
          </a:blip>
          <a:srcRect l="25606" b="9854"/>
          <a:stretch/>
        </p:blipFill>
        <p:spPr bwMode="auto">
          <a:xfrm>
            <a:off x="228600" y="4051409"/>
            <a:ext cx="2231637" cy="280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94F39308-395A-184B-8803-2C243A90A987}"/>
              </a:ext>
            </a:extLst>
          </p:cNvPr>
          <p:cNvCxnSpPr>
            <a:cxnSpLocks/>
          </p:cNvCxnSpPr>
          <p:nvPr/>
        </p:nvCxnSpPr>
        <p:spPr>
          <a:xfrm flipH="1">
            <a:off x="3862950" y="1923392"/>
            <a:ext cx="131865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0764CC19-D009-7F49-BD56-5C46F1FD3185}"/>
              </a:ext>
            </a:extLst>
          </p:cNvPr>
          <p:cNvCxnSpPr>
            <a:cxnSpLocks/>
          </p:cNvCxnSpPr>
          <p:nvPr/>
        </p:nvCxnSpPr>
        <p:spPr>
          <a:xfrm flipH="1">
            <a:off x="3048000" y="3200400"/>
            <a:ext cx="21336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FD76FD5E-4D1A-7442-9AE1-EB29F0087790}"/>
              </a:ext>
            </a:extLst>
          </p:cNvPr>
          <p:cNvCxnSpPr>
            <a:cxnSpLocks/>
          </p:cNvCxnSpPr>
          <p:nvPr/>
        </p:nvCxnSpPr>
        <p:spPr>
          <a:xfrm flipH="1">
            <a:off x="3581400" y="2628900"/>
            <a:ext cx="16002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4297A7F4-8E37-B441-A6AF-D3771B490D68}"/>
              </a:ext>
            </a:extLst>
          </p:cNvPr>
          <p:cNvSpPr txBox="1"/>
          <p:nvPr/>
        </p:nvSpPr>
        <p:spPr>
          <a:xfrm>
            <a:off x="5440017" y="1738726"/>
            <a:ext cx="3178851" cy="369332"/>
          </a:xfrm>
          <a:prstGeom prst="rect">
            <a:avLst/>
          </a:prstGeom>
          <a:noFill/>
        </p:spPr>
        <p:txBody>
          <a:bodyPr wrap="square" rtlCol="0">
            <a:spAutoFit/>
          </a:bodyPr>
          <a:lstStyle/>
          <a:p>
            <a:r>
              <a:rPr lang="en-US" dirty="0"/>
              <a:t>Apical support (Level I support)</a:t>
            </a:r>
          </a:p>
        </p:txBody>
      </p:sp>
      <p:sp>
        <p:nvSpPr>
          <p:cNvPr id="15" name="TextBox 14">
            <a:extLst>
              <a:ext uri="{FF2B5EF4-FFF2-40B4-BE49-F238E27FC236}">
                <a16:creationId xmlns:a16="http://schemas.microsoft.com/office/drawing/2014/main" id="{1B2509C2-A82E-7245-88F4-5F80E41C1DAB}"/>
              </a:ext>
            </a:extLst>
          </p:cNvPr>
          <p:cNvSpPr txBox="1"/>
          <p:nvPr/>
        </p:nvSpPr>
        <p:spPr>
          <a:xfrm>
            <a:off x="5403231" y="2444234"/>
            <a:ext cx="3215637" cy="369332"/>
          </a:xfrm>
          <a:prstGeom prst="rect">
            <a:avLst/>
          </a:prstGeom>
          <a:noFill/>
        </p:spPr>
        <p:txBody>
          <a:bodyPr wrap="square" rtlCol="0">
            <a:spAutoFit/>
          </a:bodyPr>
          <a:lstStyle/>
          <a:p>
            <a:r>
              <a:rPr lang="en-US" dirty="0"/>
              <a:t>Lateral support (Level II support)</a:t>
            </a:r>
          </a:p>
        </p:txBody>
      </p:sp>
      <p:sp>
        <p:nvSpPr>
          <p:cNvPr id="16" name="TextBox 15">
            <a:extLst>
              <a:ext uri="{FF2B5EF4-FFF2-40B4-BE49-F238E27FC236}">
                <a16:creationId xmlns:a16="http://schemas.microsoft.com/office/drawing/2014/main" id="{F82E22BD-90DB-6149-A16F-C706F4201660}"/>
              </a:ext>
            </a:extLst>
          </p:cNvPr>
          <p:cNvSpPr txBox="1"/>
          <p:nvPr/>
        </p:nvSpPr>
        <p:spPr>
          <a:xfrm>
            <a:off x="5257264" y="3020988"/>
            <a:ext cx="3886736" cy="369332"/>
          </a:xfrm>
          <a:prstGeom prst="rect">
            <a:avLst/>
          </a:prstGeom>
          <a:noFill/>
        </p:spPr>
        <p:txBody>
          <a:bodyPr wrap="square" rtlCol="0">
            <a:spAutoFit/>
          </a:bodyPr>
          <a:lstStyle/>
          <a:p>
            <a:r>
              <a:rPr lang="en-US" dirty="0"/>
              <a:t>Distal support ( Level III support)</a:t>
            </a:r>
          </a:p>
        </p:txBody>
      </p:sp>
      <p:cxnSp>
        <p:nvCxnSpPr>
          <p:cNvPr id="23" name="Straight Arrow Connector 22">
            <a:extLst>
              <a:ext uri="{FF2B5EF4-FFF2-40B4-BE49-F238E27FC236}">
                <a16:creationId xmlns:a16="http://schemas.microsoft.com/office/drawing/2014/main" id="{BA873896-7279-F544-AEB2-3D230B4A85CA}"/>
              </a:ext>
            </a:extLst>
          </p:cNvPr>
          <p:cNvCxnSpPr>
            <a:cxnSpLocks/>
          </p:cNvCxnSpPr>
          <p:nvPr/>
        </p:nvCxnSpPr>
        <p:spPr>
          <a:xfrm flipH="1">
            <a:off x="1981200" y="5715000"/>
            <a:ext cx="131865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A8136B9B-331C-5044-BBCD-948D1F7E59EE}"/>
              </a:ext>
            </a:extLst>
          </p:cNvPr>
          <p:cNvCxnSpPr>
            <a:cxnSpLocks/>
          </p:cNvCxnSpPr>
          <p:nvPr/>
        </p:nvCxnSpPr>
        <p:spPr>
          <a:xfrm flipH="1" flipV="1">
            <a:off x="1524000" y="6096000"/>
            <a:ext cx="1524000" cy="1524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6" name="TextBox 25">
            <a:extLst>
              <a:ext uri="{FF2B5EF4-FFF2-40B4-BE49-F238E27FC236}">
                <a16:creationId xmlns:a16="http://schemas.microsoft.com/office/drawing/2014/main" id="{6A82FFDD-E78B-7647-8837-5181DD0D1C55}"/>
              </a:ext>
            </a:extLst>
          </p:cNvPr>
          <p:cNvSpPr txBox="1"/>
          <p:nvPr/>
        </p:nvSpPr>
        <p:spPr>
          <a:xfrm>
            <a:off x="3116904" y="6096000"/>
            <a:ext cx="1405371" cy="381000"/>
          </a:xfrm>
          <a:prstGeom prst="rect">
            <a:avLst/>
          </a:prstGeom>
          <a:noFill/>
        </p:spPr>
        <p:txBody>
          <a:bodyPr wrap="square" rtlCol="0">
            <a:spAutoFit/>
          </a:bodyPr>
          <a:lstStyle/>
          <a:p>
            <a:r>
              <a:rPr lang="en-US" dirty="0" err="1"/>
              <a:t>Levator</a:t>
            </a:r>
            <a:r>
              <a:rPr lang="en-US" dirty="0"/>
              <a:t> Ani</a:t>
            </a:r>
          </a:p>
        </p:txBody>
      </p:sp>
      <p:sp>
        <p:nvSpPr>
          <p:cNvPr id="28" name="TextBox 27">
            <a:extLst>
              <a:ext uri="{FF2B5EF4-FFF2-40B4-BE49-F238E27FC236}">
                <a16:creationId xmlns:a16="http://schemas.microsoft.com/office/drawing/2014/main" id="{461BE8FC-0A3D-BF4C-9E65-4811E385B65A}"/>
              </a:ext>
            </a:extLst>
          </p:cNvPr>
          <p:cNvSpPr txBox="1"/>
          <p:nvPr/>
        </p:nvSpPr>
        <p:spPr>
          <a:xfrm>
            <a:off x="3371711" y="5524500"/>
            <a:ext cx="1405371" cy="381000"/>
          </a:xfrm>
          <a:prstGeom prst="rect">
            <a:avLst/>
          </a:prstGeom>
          <a:noFill/>
        </p:spPr>
        <p:txBody>
          <a:bodyPr wrap="square" rtlCol="0">
            <a:spAutoFit/>
          </a:bodyPr>
          <a:lstStyle/>
          <a:p>
            <a:r>
              <a:rPr lang="en-US" dirty="0"/>
              <a:t>Coccygeus</a:t>
            </a:r>
          </a:p>
        </p:txBody>
      </p:sp>
      <p:sp>
        <p:nvSpPr>
          <p:cNvPr id="29" name="TextBox 28">
            <a:extLst>
              <a:ext uri="{FF2B5EF4-FFF2-40B4-BE49-F238E27FC236}">
                <a16:creationId xmlns:a16="http://schemas.microsoft.com/office/drawing/2014/main" id="{9ECDC91C-079D-9C40-A35E-4F0C4272AE40}"/>
              </a:ext>
            </a:extLst>
          </p:cNvPr>
          <p:cNvSpPr txBox="1"/>
          <p:nvPr/>
        </p:nvSpPr>
        <p:spPr>
          <a:xfrm>
            <a:off x="5403231" y="251701"/>
            <a:ext cx="3512169" cy="584775"/>
          </a:xfrm>
          <a:prstGeom prst="rect">
            <a:avLst/>
          </a:prstGeom>
          <a:noFill/>
        </p:spPr>
        <p:txBody>
          <a:bodyPr wrap="square" rtlCol="0">
            <a:spAutoFit/>
          </a:bodyPr>
          <a:lstStyle/>
          <a:p>
            <a:r>
              <a:rPr lang="en-US" sz="3200" dirty="0">
                <a:solidFill>
                  <a:srgbClr val="7E0103"/>
                </a:solidFill>
              </a:rPr>
              <a:t>Pelvic Support</a:t>
            </a:r>
          </a:p>
        </p:txBody>
      </p:sp>
      <p:cxnSp>
        <p:nvCxnSpPr>
          <p:cNvPr id="5" name="Straight Arrow Connector 4">
            <a:extLst>
              <a:ext uri="{FF2B5EF4-FFF2-40B4-BE49-F238E27FC236}">
                <a16:creationId xmlns:a16="http://schemas.microsoft.com/office/drawing/2014/main" id="{093BA151-2222-5546-9E67-956723404E3E}"/>
              </a:ext>
            </a:extLst>
          </p:cNvPr>
          <p:cNvCxnSpPr>
            <a:cxnSpLocks/>
          </p:cNvCxnSpPr>
          <p:nvPr/>
        </p:nvCxnSpPr>
        <p:spPr>
          <a:xfrm flipH="1" flipV="1">
            <a:off x="1143000" y="6225299"/>
            <a:ext cx="1905000" cy="38100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7C225280-7842-0849-AACC-7FE9E5561F4A}"/>
              </a:ext>
            </a:extLst>
          </p:cNvPr>
          <p:cNvSpPr txBox="1"/>
          <p:nvPr/>
        </p:nvSpPr>
        <p:spPr>
          <a:xfrm>
            <a:off x="3195862" y="6477547"/>
            <a:ext cx="2900140" cy="369332"/>
          </a:xfrm>
          <a:prstGeom prst="rect">
            <a:avLst/>
          </a:prstGeom>
          <a:noFill/>
        </p:spPr>
        <p:txBody>
          <a:bodyPr wrap="square" rtlCol="0">
            <a:spAutoFit/>
          </a:bodyPr>
          <a:lstStyle/>
          <a:p>
            <a:r>
              <a:rPr lang="en-US" dirty="0"/>
              <a:t>Arcus </a:t>
            </a:r>
            <a:r>
              <a:rPr lang="en-US" dirty="0" err="1"/>
              <a:t>Tendineus</a:t>
            </a:r>
            <a:r>
              <a:rPr lang="en-US" dirty="0"/>
              <a:t> Fascia Pelvis </a:t>
            </a:r>
          </a:p>
        </p:txBody>
      </p:sp>
    </p:spTree>
    <p:extLst>
      <p:ext uri="{BB962C8B-B14F-4D97-AF65-F5344CB8AC3E}">
        <p14:creationId xmlns:p14="http://schemas.microsoft.com/office/powerpoint/2010/main" val="3162901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304800"/>
            <a:ext cx="5867400" cy="4224528"/>
          </a:xfrm>
          <a:prstGeom prst="rect">
            <a:avLst/>
          </a:prstGeom>
        </p:spPr>
      </p:pic>
      <p:sp>
        <p:nvSpPr>
          <p:cNvPr id="2" name="TextBox 1">
            <a:extLst>
              <a:ext uri="{FF2B5EF4-FFF2-40B4-BE49-F238E27FC236}">
                <a16:creationId xmlns:a16="http://schemas.microsoft.com/office/drawing/2014/main" id="{C91B0356-66D5-9D4E-A65D-9C4B95D2D0C7}"/>
              </a:ext>
            </a:extLst>
          </p:cNvPr>
          <p:cNvSpPr txBox="1"/>
          <p:nvPr/>
        </p:nvSpPr>
        <p:spPr>
          <a:xfrm>
            <a:off x="876300" y="4529328"/>
            <a:ext cx="6553200" cy="1477328"/>
          </a:xfrm>
          <a:prstGeom prst="rect">
            <a:avLst/>
          </a:prstGeom>
          <a:noFill/>
        </p:spPr>
        <p:txBody>
          <a:bodyPr wrap="square" rtlCol="0">
            <a:spAutoFit/>
          </a:bodyPr>
          <a:lstStyle/>
          <a:p>
            <a:endParaRPr lang="en-US" dirty="0"/>
          </a:p>
          <a:p>
            <a:r>
              <a:rPr lang="en-US" dirty="0"/>
              <a:t>Advanced anterior wall prolapse is highly correlated with apical Prolapse </a:t>
            </a:r>
            <a:r>
              <a:rPr lang="en-US" sz="1600" baseline="30000" dirty="0"/>
              <a:t>1</a:t>
            </a:r>
            <a:endParaRPr lang="en-US" baseline="30000" dirty="0"/>
          </a:p>
          <a:p>
            <a:r>
              <a:rPr lang="en-US" dirty="0"/>
              <a:t>Reoperation rates for prolapse recurrence is almost doubled when apical compartment is not addressed at the time of repair </a:t>
            </a:r>
            <a:r>
              <a:rPr lang="en-US" sz="1600" baseline="30000" dirty="0"/>
              <a:t>2</a:t>
            </a:r>
            <a:endParaRPr lang="en-US" baseline="30000" dirty="0"/>
          </a:p>
        </p:txBody>
      </p:sp>
      <p:sp>
        <p:nvSpPr>
          <p:cNvPr id="3" name="Rectangle 2">
            <a:extLst>
              <a:ext uri="{FF2B5EF4-FFF2-40B4-BE49-F238E27FC236}">
                <a16:creationId xmlns:a16="http://schemas.microsoft.com/office/drawing/2014/main" id="{BB66B991-8CF0-654F-8CAA-56199DEA306F}"/>
              </a:ext>
            </a:extLst>
          </p:cNvPr>
          <p:cNvSpPr/>
          <p:nvPr/>
        </p:nvSpPr>
        <p:spPr>
          <a:xfrm>
            <a:off x="0" y="6278725"/>
            <a:ext cx="3524322" cy="830997"/>
          </a:xfrm>
          <a:prstGeom prst="rect">
            <a:avLst/>
          </a:prstGeom>
        </p:spPr>
        <p:txBody>
          <a:bodyPr wrap="square">
            <a:spAutoFit/>
          </a:bodyPr>
          <a:lstStyle/>
          <a:p>
            <a:pPr marL="228600" indent="-228600">
              <a:buFontTx/>
              <a:buAutoNum type="arabicPeriod"/>
            </a:pPr>
            <a:r>
              <a:rPr lang="en-US" altLang="en-US" sz="1200" dirty="0">
                <a:latin typeface="Arial" charset="0"/>
                <a:cs typeface="Arial" charset="0"/>
              </a:rPr>
              <a:t>Rooney, K., et al, Am J </a:t>
            </a:r>
            <a:r>
              <a:rPr lang="en-US" altLang="en-US" sz="1200" dirty="0" err="1">
                <a:latin typeface="Arial" charset="0"/>
                <a:cs typeface="Arial" charset="0"/>
              </a:rPr>
              <a:t>Obstet</a:t>
            </a:r>
            <a:r>
              <a:rPr lang="en-US" altLang="en-US" sz="1200" dirty="0">
                <a:latin typeface="Arial" charset="0"/>
                <a:cs typeface="Arial" charset="0"/>
              </a:rPr>
              <a:t> </a:t>
            </a:r>
            <a:r>
              <a:rPr lang="en-US" altLang="en-US" sz="1200" dirty="0" err="1">
                <a:latin typeface="Arial" charset="0"/>
                <a:cs typeface="Arial" charset="0"/>
              </a:rPr>
              <a:t>Gynecol</a:t>
            </a:r>
            <a:r>
              <a:rPr lang="en-US" altLang="en-US" sz="1200" dirty="0">
                <a:latin typeface="Arial" charset="0"/>
                <a:cs typeface="Arial" charset="0"/>
              </a:rPr>
              <a:t>, 2006</a:t>
            </a:r>
          </a:p>
          <a:p>
            <a:pPr marL="228600" indent="-228600">
              <a:buFontTx/>
              <a:buAutoNum type="arabicPeriod"/>
            </a:pPr>
            <a:r>
              <a:rPr lang="en-US" altLang="en-US" sz="1200" dirty="0" err="1">
                <a:latin typeface="Arial" charset="0"/>
                <a:cs typeface="Arial" charset="0"/>
              </a:rPr>
              <a:t>Eilber</a:t>
            </a:r>
            <a:r>
              <a:rPr lang="en-US" altLang="en-US" sz="1200" dirty="0">
                <a:latin typeface="Arial" charset="0"/>
                <a:cs typeface="Arial" charset="0"/>
              </a:rPr>
              <a:t>, K.S., et al, </a:t>
            </a:r>
            <a:r>
              <a:rPr lang="en-US" altLang="en-US" sz="1200" dirty="0" err="1">
                <a:latin typeface="Arial" charset="0"/>
                <a:cs typeface="Arial" charset="0"/>
              </a:rPr>
              <a:t>Obstet</a:t>
            </a:r>
            <a:r>
              <a:rPr lang="en-US" altLang="en-US" sz="1200" dirty="0">
                <a:latin typeface="Arial" charset="0"/>
                <a:cs typeface="Arial" charset="0"/>
              </a:rPr>
              <a:t> </a:t>
            </a:r>
            <a:r>
              <a:rPr lang="en-US" altLang="en-US" sz="1200" dirty="0" err="1">
                <a:latin typeface="Arial" charset="0"/>
                <a:cs typeface="Arial" charset="0"/>
              </a:rPr>
              <a:t>Gynecol</a:t>
            </a:r>
            <a:r>
              <a:rPr lang="en-US" altLang="en-US" sz="1200" dirty="0">
                <a:latin typeface="Arial" charset="0"/>
                <a:cs typeface="Arial" charset="0"/>
              </a:rPr>
              <a:t>, 2013</a:t>
            </a:r>
          </a:p>
          <a:p>
            <a:pPr marL="228600" indent="-228600">
              <a:buAutoNum type="arabicPeriod"/>
            </a:pPr>
            <a:endParaRPr lang="en-US" altLang="en-US" sz="1200" dirty="0">
              <a:latin typeface="Arial" charset="0"/>
              <a:cs typeface="Arial" charset="0"/>
            </a:endParaRPr>
          </a:p>
          <a:p>
            <a:pPr marL="228600" indent="-228600">
              <a:buAutoNum type="arabicPeriod"/>
            </a:pPr>
            <a:endParaRPr lang="en-US" altLang="en-US" sz="1200" dirty="0">
              <a:latin typeface="Arial" charset="0"/>
              <a:cs typeface="Arial" charset="0"/>
            </a:endParaRPr>
          </a:p>
        </p:txBody>
      </p:sp>
      <p:sp>
        <p:nvSpPr>
          <p:cNvPr id="5" name="TextBox 4">
            <a:extLst>
              <a:ext uri="{FF2B5EF4-FFF2-40B4-BE49-F238E27FC236}">
                <a16:creationId xmlns:a16="http://schemas.microsoft.com/office/drawing/2014/main" id="{D0C23FE5-48B7-4941-9485-4D6CE3AFBFB3}"/>
              </a:ext>
            </a:extLst>
          </p:cNvPr>
          <p:cNvSpPr txBox="1"/>
          <p:nvPr/>
        </p:nvSpPr>
        <p:spPr>
          <a:xfrm>
            <a:off x="7086600" y="2133600"/>
            <a:ext cx="2133600" cy="646331"/>
          </a:xfrm>
          <a:prstGeom prst="rect">
            <a:avLst/>
          </a:prstGeom>
          <a:noFill/>
        </p:spPr>
        <p:txBody>
          <a:bodyPr wrap="square" rtlCol="0">
            <a:spAutoFit/>
          </a:bodyPr>
          <a:lstStyle/>
          <a:p>
            <a:r>
              <a:rPr lang="en-US" b="1" i="1" dirty="0"/>
              <a:t>Don’t ignore the APEX!</a:t>
            </a:r>
          </a:p>
        </p:txBody>
      </p:sp>
    </p:spTree>
    <p:extLst>
      <p:ext uri="{BB962C8B-B14F-4D97-AF65-F5344CB8AC3E}">
        <p14:creationId xmlns:p14="http://schemas.microsoft.com/office/powerpoint/2010/main" val="932061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3587"/>
            <a:ext cx="7886700" cy="1325563"/>
          </a:xfrm>
        </p:spPr>
        <p:txBody>
          <a:bodyPr/>
          <a:lstStyle/>
          <a:p>
            <a:pPr algn="ctr"/>
            <a:r>
              <a:rPr lang="en-US" dirty="0"/>
              <a:t>Treatment Choices for Pelvic Organ Prolapse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07409051"/>
              </p:ext>
            </p:extLst>
          </p:nvPr>
        </p:nvGraphicFramePr>
        <p:xfrm>
          <a:off x="304800" y="1371600"/>
          <a:ext cx="8229600" cy="4297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3352800" y="1371600"/>
            <a:ext cx="457200" cy="369332"/>
          </a:xfrm>
          <a:prstGeom prst="rect">
            <a:avLst/>
          </a:prstGeom>
          <a:noFill/>
        </p:spPr>
        <p:txBody>
          <a:bodyPr wrap="square" rtlCol="0">
            <a:spAutoFit/>
          </a:bodyPr>
          <a:lstStyle/>
          <a:p>
            <a:r>
              <a:rPr lang="en-US">
                <a:solidFill>
                  <a:schemeClr val="bg1"/>
                </a:solidFill>
              </a:rPr>
              <a:t>#1</a:t>
            </a:r>
          </a:p>
        </p:txBody>
      </p:sp>
      <p:sp>
        <p:nvSpPr>
          <p:cNvPr id="6" name="TextBox 5"/>
          <p:cNvSpPr txBox="1"/>
          <p:nvPr/>
        </p:nvSpPr>
        <p:spPr>
          <a:xfrm>
            <a:off x="3352800" y="3429000"/>
            <a:ext cx="457200" cy="381000"/>
          </a:xfrm>
          <a:prstGeom prst="rect">
            <a:avLst/>
          </a:prstGeom>
          <a:noFill/>
        </p:spPr>
        <p:txBody>
          <a:bodyPr wrap="square" rtlCol="0">
            <a:spAutoFit/>
          </a:bodyPr>
          <a:lstStyle/>
          <a:p>
            <a:r>
              <a:rPr lang="en-US">
                <a:solidFill>
                  <a:schemeClr val="bg1"/>
                </a:solidFill>
              </a:rPr>
              <a:t>#2</a:t>
            </a:r>
          </a:p>
        </p:txBody>
      </p:sp>
      <p:sp>
        <p:nvSpPr>
          <p:cNvPr id="8" name="TextBox 7"/>
          <p:cNvSpPr txBox="1"/>
          <p:nvPr/>
        </p:nvSpPr>
        <p:spPr>
          <a:xfrm>
            <a:off x="6019800" y="1524000"/>
            <a:ext cx="457200" cy="369332"/>
          </a:xfrm>
          <a:prstGeom prst="rect">
            <a:avLst/>
          </a:prstGeom>
          <a:noFill/>
        </p:spPr>
        <p:txBody>
          <a:bodyPr wrap="square" rtlCol="0">
            <a:spAutoFit/>
          </a:bodyPr>
          <a:lstStyle/>
          <a:p>
            <a:r>
              <a:rPr lang="en-US" dirty="0">
                <a:solidFill>
                  <a:schemeClr val="bg1"/>
                </a:solidFill>
              </a:rPr>
              <a:t>?</a:t>
            </a:r>
          </a:p>
        </p:txBody>
      </p:sp>
      <p:sp>
        <p:nvSpPr>
          <p:cNvPr id="10" name="TextBox 9"/>
          <p:cNvSpPr txBox="1"/>
          <p:nvPr/>
        </p:nvSpPr>
        <p:spPr>
          <a:xfrm>
            <a:off x="7848600" y="3048000"/>
            <a:ext cx="381000" cy="369332"/>
          </a:xfrm>
          <a:prstGeom prst="rect">
            <a:avLst/>
          </a:prstGeom>
          <a:noFill/>
        </p:spPr>
        <p:txBody>
          <a:bodyPr wrap="square" rtlCol="0">
            <a:spAutoFit/>
          </a:bodyPr>
          <a:lstStyle/>
          <a:p>
            <a:r>
              <a:rPr lang="en-US" dirty="0">
                <a:solidFill>
                  <a:schemeClr val="bg1"/>
                </a:solidFill>
              </a:rPr>
              <a:t>?</a:t>
            </a:r>
          </a:p>
        </p:txBody>
      </p:sp>
      <p:pic>
        <p:nvPicPr>
          <p:cNvPr id="9" name="Picture 2" descr="Prolapsed uterus Gimbie.JPG">
            <a:extLst>
              <a:ext uri="{FF2B5EF4-FFF2-40B4-BE49-F238E27FC236}">
                <a16:creationId xmlns:a16="http://schemas.microsoft.com/office/drawing/2014/main" id="{A8FA538F-0D9F-6B46-8A0D-F99342D0544F}"/>
              </a:ext>
            </a:extLst>
          </p:cNvPr>
          <p:cNvPicPr>
            <a:picLocks noChangeAspect="1"/>
          </p:cNvPicPr>
          <p:nvPr/>
        </p:nvPicPr>
        <p:blipFill rotWithShape="1">
          <a:blip r:embed="rId8" cstate="print"/>
          <a:srcRect l="20147" r="7191"/>
          <a:stretch/>
        </p:blipFill>
        <p:spPr bwMode="auto">
          <a:xfrm>
            <a:off x="0" y="5119689"/>
            <a:ext cx="1684137" cy="1738311"/>
          </a:xfrm>
          <a:prstGeom prst="rect">
            <a:avLst/>
          </a:prstGeom>
          <a:noFill/>
          <a:ln w="9525">
            <a:noFill/>
            <a:miter lim="800000"/>
            <a:headEnd/>
            <a:tailEnd/>
          </a:ln>
        </p:spPr>
      </p:pic>
      <p:cxnSp>
        <p:nvCxnSpPr>
          <p:cNvPr id="7" name="Straight Arrow Connector 6">
            <a:extLst>
              <a:ext uri="{FF2B5EF4-FFF2-40B4-BE49-F238E27FC236}">
                <a16:creationId xmlns:a16="http://schemas.microsoft.com/office/drawing/2014/main" id="{5FE1FC46-7E4F-4346-987B-FD29801B0EA0}"/>
              </a:ext>
            </a:extLst>
          </p:cNvPr>
          <p:cNvCxnSpPr>
            <a:cxnSpLocks/>
          </p:cNvCxnSpPr>
          <p:nvPr/>
        </p:nvCxnSpPr>
        <p:spPr>
          <a:xfrm flipH="1">
            <a:off x="7486650" y="3227411"/>
            <a:ext cx="5905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EC2C8DB-0463-B24C-969D-1F187CCA26AD}"/>
              </a:ext>
            </a:extLst>
          </p:cNvPr>
          <p:cNvSpPr txBox="1"/>
          <p:nvPr/>
        </p:nvSpPr>
        <p:spPr>
          <a:xfrm>
            <a:off x="8202667" y="3025509"/>
            <a:ext cx="1219200" cy="369332"/>
          </a:xfrm>
          <a:prstGeom prst="rect">
            <a:avLst/>
          </a:prstGeom>
          <a:noFill/>
        </p:spPr>
        <p:txBody>
          <a:bodyPr wrap="square" rtlCol="0">
            <a:spAutoFit/>
          </a:bodyPr>
          <a:lstStyle/>
          <a:p>
            <a:r>
              <a:rPr lang="en-US" dirty="0">
                <a:solidFill>
                  <a:srgbClr val="FF0000"/>
                </a:solidFill>
              </a:rPr>
              <a:t>Caution</a:t>
            </a:r>
          </a:p>
        </p:txBody>
      </p:sp>
    </p:spTree>
    <p:extLst>
      <p:ext uri="{BB962C8B-B14F-4D97-AF65-F5344CB8AC3E}">
        <p14:creationId xmlns:p14="http://schemas.microsoft.com/office/powerpoint/2010/main" val="1225384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8962DACC-1FA4-0440-B09F-8A16AC8035F5}"/>
              </a:ext>
            </a:extLst>
          </p:cNvPr>
          <p:cNvSpPr>
            <a:spLocks noGrp="1"/>
          </p:cNvSpPr>
          <p:nvPr>
            <p:ph type="title"/>
          </p:nvPr>
        </p:nvSpPr>
        <p:spPr>
          <a:xfrm>
            <a:off x="838200" y="97632"/>
            <a:ext cx="6589712" cy="976312"/>
          </a:xfrm>
        </p:spPr>
        <p:txBody>
          <a:bodyPr/>
          <a:lstStyle/>
          <a:p>
            <a:pPr algn="ctr" eaLnBrk="1" hangingPunct="1"/>
            <a:r>
              <a:rPr lang="en-US" altLang="en-US" dirty="0"/>
              <a:t>Indication for Pessary</a:t>
            </a:r>
          </a:p>
        </p:txBody>
      </p:sp>
      <p:sp>
        <p:nvSpPr>
          <p:cNvPr id="34819" name="Content Placeholder 1">
            <a:extLst>
              <a:ext uri="{FF2B5EF4-FFF2-40B4-BE49-F238E27FC236}">
                <a16:creationId xmlns:a16="http://schemas.microsoft.com/office/drawing/2014/main" id="{4EB8D649-2AAD-9A4A-A709-55B9D4EBE382}"/>
              </a:ext>
            </a:extLst>
          </p:cNvPr>
          <p:cNvSpPr>
            <a:spLocks noGrp="1"/>
          </p:cNvSpPr>
          <p:nvPr>
            <p:ph sz="half" idx="1"/>
          </p:nvPr>
        </p:nvSpPr>
        <p:spPr>
          <a:xfrm>
            <a:off x="838200" y="1600200"/>
            <a:ext cx="5105400" cy="3767138"/>
          </a:xfrm>
        </p:spPr>
        <p:txBody>
          <a:bodyPr/>
          <a:lstStyle/>
          <a:p>
            <a:pPr eaLnBrk="1" hangingPunct="1"/>
            <a:r>
              <a:rPr lang="en-US" altLang="en-US" sz="2400" dirty="0"/>
              <a:t>POP/SUI</a:t>
            </a:r>
          </a:p>
          <a:p>
            <a:pPr eaLnBrk="1" hangingPunct="1"/>
            <a:r>
              <a:rPr lang="en-US" altLang="en-US" sz="2400" dirty="0"/>
              <a:t>Preference for non-surgical </a:t>
            </a:r>
            <a:r>
              <a:rPr lang="en-US" altLang="en-US" sz="2400" dirty="0" err="1"/>
              <a:t>tx</a:t>
            </a:r>
            <a:endParaRPr lang="en-US" altLang="en-US" sz="2400" dirty="0"/>
          </a:p>
          <a:p>
            <a:pPr eaLnBrk="1" hangingPunct="1"/>
            <a:r>
              <a:rPr lang="en-US" altLang="en-US" sz="2400" dirty="0"/>
              <a:t>Not surgical candidate</a:t>
            </a:r>
          </a:p>
          <a:p>
            <a:pPr eaLnBrk="1" hangingPunct="1"/>
            <a:r>
              <a:rPr lang="en-US" altLang="en-US" sz="2400" dirty="0"/>
              <a:t>Co-morbidities</a:t>
            </a:r>
          </a:p>
          <a:p>
            <a:pPr eaLnBrk="1" hangingPunct="1"/>
            <a:r>
              <a:rPr lang="en-US" altLang="en-US" sz="2400" dirty="0"/>
              <a:t>Need to delay surgery</a:t>
            </a:r>
          </a:p>
          <a:p>
            <a:pPr eaLnBrk="1" hangingPunct="1"/>
            <a:r>
              <a:rPr lang="en-US" altLang="en-US" sz="2400" dirty="0"/>
              <a:t>Recurrence</a:t>
            </a:r>
          </a:p>
          <a:p>
            <a:pPr eaLnBrk="1" hangingPunct="1"/>
            <a:r>
              <a:rPr lang="en-US" altLang="en-US" sz="2400" dirty="0"/>
              <a:t>Pregnancy/Future fertility</a:t>
            </a:r>
          </a:p>
        </p:txBody>
      </p:sp>
      <p:pic>
        <p:nvPicPr>
          <p:cNvPr id="34821" name="Picture 2">
            <a:extLst>
              <a:ext uri="{FF2B5EF4-FFF2-40B4-BE49-F238E27FC236}">
                <a16:creationId xmlns:a16="http://schemas.microsoft.com/office/drawing/2014/main" id="{3136CF42-EF1A-BE4E-94A3-7435648CF4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5208203"/>
            <a:ext cx="2014266" cy="1625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a:extLst>
              <a:ext uri="{FF2B5EF4-FFF2-40B4-BE49-F238E27FC236}">
                <a16:creationId xmlns:a16="http://schemas.microsoft.com/office/drawing/2014/main" id="{765FB79A-4CA4-C64F-8537-78FC2393B4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424" y="5019673"/>
            <a:ext cx="1752601" cy="17526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C84F0028-DBE6-ED4D-AEE8-CF5D6B132A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371" b="16447"/>
          <a:stretch/>
        </p:blipFill>
        <p:spPr bwMode="auto">
          <a:xfrm>
            <a:off x="2016179" y="5232672"/>
            <a:ext cx="2251021" cy="162532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C5FDFD86-7B8F-C447-9D39-620DFD25DE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8142" y="4343401"/>
            <a:ext cx="2514599" cy="25145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0E707D6-CB1A-FB40-98E3-87A9C4FE319A}"/>
              </a:ext>
            </a:extLst>
          </p:cNvPr>
          <p:cNvSpPr txBox="1"/>
          <p:nvPr/>
        </p:nvSpPr>
        <p:spPr>
          <a:xfrm>
            <a:off x="-1810" y="4835007"/>
            <a:ext cx="2014266" cy="369332"/>
          </a:xfrm>
          <a:prstGeom prst="rect">
            <a:avLst/>
          </a:prstGeom>
          <a:noFill/>
        </p:spPr>
        <p:txBody>
          <a:bodyPr wrap="square" rtlCol="0">
            <a:spAutoFit/>
          </a:bodyPr>
          <a:lstStyle/>
          <a:p>
            <a:r>
              <a:rPr lang="en-US" dirty="0"/>
              <a:t>Ring with Support</a:t>
            </a:r>
          </a:p>
        </p:txBody>
      </p:sp>
      <p:sp>
        <p:nvSpPr>
          <p:cNvPr id="3" name="TextBox 2">
            <a:extLst>
              <a:ext uri="{FF2B5EF4-FFF2-40B4-BE49-F238E27FC236}">
                <a16:creationId xmlns:a16="http://schemas.microsoft.com/office/drawing/2014/main" id="{B75AFAF8-DAB4-D549-82D9-AA1455CDEDDC}"/>
              </a:ext>
            </a:extLst>
          </p:cNvPr>
          <p:cNvSpPr txBox="1"/>
          <p:nvPr/>
        </p:nvSpPr>
        <p:spPr>
          <a:xfrm>
            <a:off x="2538415" y="4855135"/>
            <a:ext cx="1033738" cy="369332"/>
          </a:xfrm>
          <a:prstGeom prst="rect">
            <a:avLst/>
          </a:prstGeom>
          <a:noFill/>
        </p:spPr>
        <p:txBody>
          <a:bodyPr wrap="square" rtlCol="0">
            <a:spAutoFit/>
          </a:bodyPr>
          <a:lstStyle/>
          <a:p>
            <a:r>
              <a:rPr lang="en-US" dirty="0" err="1"/>
              <a:t>Shaatz</a:t>
            </a:r>
            <a:r>
              <a:rPr lang="en-US" dirty="0"/>
              <a:t> </a:t>
            </a:r>
          </a:p>
        </p:txBody>
      </p:sp>
      <p:sp>
        <p:nvSpPr>
          <p:cNvPr id="4" name="TextBox 3">
            <a:extLst>
              <a:ext uri="{FF2B5EF4-FFF2-40B4-BE49-F238E27FC236}">
                <a16:creationId xmlns:a16="http://schemas.microsoft.com/office/drawing/2014/main" id="{5CE0E875-584E-6E4A-B2A7-D1BAF1878922}"/>
              </a:ext>
            </a:extLst>
          </p:cNvPr>
          <p:cNvSpPr txBox="1"/>
          <p:nvPr/>
        </p:nvSpPr>
        <p:spPr>
          <a:xfrm>
            <a:off x="5029200" y="4855134"/>
            <a:ext cx="1295400" cy="369332"/>
          </a:xfrm>
          <a:prstGeom prst="rect">
            <a:avLst/>
          </a:prstGeom>
          <a:noFill/>
        </p:spPr>
        <p:txBody>
          <a:bodyPr wrap="square" rtlCol="0">
            <a:spAutoFit/>
          </a:bodyPr>
          <a:lstStyle/>
          <a:p>
            <a:r>
              <a:rPr lang="en-US" dirty="0" err="1"/>
              <a:t>Gelhorn</a:t>
            </a:r>
            <a:endParaRPr lang="en-US" dirty="0"/>
          </a:p>
        </p:txBody>
      </p:sp>
      <p:sp>
        <p:nvSpPr>
          <p:cNvPr id="5" name="TextBox 4">
            <a:extLst>
              <a:ext uri="{FF2B5EF4-FFF2-40B4-BE49-F238E27FC236}">
                <a16:creationId xmlns:a16="http://schemas.microsoft.com/office/drawing/2014/main" id="{0565ECD5-8F55-2A44-B886-3051DBB42D8F}"/>
              </a:ext>
            </a:extLst>
          </p:cNvPr>
          <p:cNvSpPr txBox="1"/>
          <p:nvPr/>
        </p:nvSpPr>
        <p:spPr>
          <a:xfrm>
            <a:off x="7464698" y="3810000"/>
            <a:ext cx="990600" cy="369332"/>
          </a:xfrm>
          <a:prstGeom prst="rect">
            <a:avLst/>
          </a:prstGeom>
          <a:noFill/>
        </p:spPr>
        <p:txBody>
          <a:bodyPr wrap="square" rtlCol="0">
            <a:spAutoFit/>
          </a:bodyPr>
          <a:lstStyle/>
          <a:p>
            <a:r>
              <a:rPr lang="en-US" dirty="0"/>
              <a:t>Cube</a:t>
            </a:r>
          </a:p>
        </p:txBody>
      </p:sp>
    </p:spTree>
    <p:extLst>
      <p:ext uri="{BB962C8B-B14F-4D97-AF65-F5344CB8AC3E}">
        <p14:creationId xmlns:p14="http://schemas.microsoft.com/office/powerpoint/2010/main" val="3752101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ADC11B08-7615-C04C-9705-CF94821ED229}"/>
              </a:ext>
            </a:extLst>
          </p:cNvPr>
          <p:cNvSpPr>
            <a:spLocks noGrp="1"/>
          </p:cNvSpPr>
          <p:nvPr>
            <p:ph type="title"/>
          </p:nvPr>
        </p:nvSpPr>
        <p:spPr>
          <a:xfrm>
            <a:off x="1905000" y="242888"/>
            <a:ext cx="6589713" cy="1281112"/>
          </a:xfrm>
        </p:spPr>
        <p:txBody>
          <a:bodyPr/>
          <a:lstStyle/>
          <a:p>
            <a:pPr algn="ctr" eaLnBrk="1" hangingPunct="1"/>
            <a:r>
              <a:rPr lang="en-US" altLang="en-US" dirty="0"/>
              <a:t>Relative Contraindication for Pessary</a:t>
            </a:r>
          </a:p>
        </p:txBody>
      </p:sp>
      <p:sp>
        <p:nvSpPr>
          <p:cNvPr id="43011" name="Rectangle 3">
            <a:extLst>
              <a:ext uri="{FF2B5EF4-FFF2-40B4-BE49-F238E27FC236}">
                <a16:creationId xmlns:a16="http://schemas.microsoft.com/office/drawing/2014/main" id="{304687F5-BC84-804C-AAB9-D2578CFE6B76}"/>
              </a:ext>
            </a:extLst>
          </p:cNvPr>
          <p:cNvSpPr>
            <a:spLocks noGrp="1"/>
          </p:cNvSpPr>
          <p:nvPr>
            <p:ph idx="1"/>
          </p:nvPr>
        </p:nvSpPr>
        <p:spPr>
          <a:xfrm>
            <a:off x="1084263" y="1504950"/>
            <a:ext cx="7678737" cy="4530725"/>
          </a:xfrm>
        </p:spPr>
        <p:txBody>
          <a:bodyPr/>
          <a:lstStyle/>
          <a:p>
            <a:pPr eaLnBrk="1" hangingPunct="1"/>
            <a:r>
              <a:rPr lang="en-US" altLang="en-US" sz="2400" dirty="0"/>
              <a:t>Severe untreated vaginal atrophy</a:t>
            </a:r>
          </a:p>
          <a:p>
            <a:pPr eaLnBrk="1" hangingPunct="1"/>
            <a:r>
              <a:rPr lang="en-US" altLang="en-US" sz="2400" dirty="0"/>
              <a:t>Vaginal bleeding of unknown origin</a:t>
            </a:r>
          </a:p>
          <a:p>
            <a:pPr eaLnBrk="1" hangingPunct="1"/>
            <a:r>
              <a:rPr lang="en-US" altLang="en-US" sz="2400" dirty="0"/>
              <a:t>Pelvic inflammatory disease</a:t>
            </a:r>
          </a:p>
          <a:p>
            <a:pPr eaLnBrk="1" hangingPunct="1"/>
            <a:r>
              <a:rPr lang="en-US" altLang="en-US" sz="2400" dirty="0"/>
              <a:t>Abnormal pap smear</a:t>
            </a:r>
          </a:p>
          <a:p>
            <a:pPr eaLnBrk="1" hangingPunct="1"/>
            <a:r>
              <a:rPr lang="en-US" altLang="en-US" sz="2400" dirty="0"/>
              <a:t>Expected non-compliance with follow-up</a:t>
            </a:r>
          </a:p>
          <a:p>
            <a:pPr eaLnBrk="1" hangingPunct="1"/>
            <a:endParaRPr lang="en-US" altLang="en-US" dirty="0"/>
          </a:p>
        </p:txBody>
      </p:sp>
    </p:spTree>
    <p:extLst>
      <p:ext uri="{BB962C8B-B14F-4D97-AF65-F5344CB8AC3E}">
        <p14:creationId xmlns:p14="http://schemas.microsoft.com/office/powerpoint/2010/main" val="3204493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32037-258B-984B-A5B2-107498CE7DC5}"/>
              </a:ext>
            </a:extLst>
          </p:cNvPr>
          <p:cNvSpPr>
            <a:spLocks noGrp="1"/>
          </p:cNvSpPr>
          <p:nvPr>
            <p:ph type="title"/>
          </p:nvPr>
        </p:nvSpPr>
        <p:spPr>
          <a:xfrm>
            <a:off x="628650" y="115547"/>
            <a:ext cx="7886700" cy="1325563"/>
          </a:xfrm>
        </p:spPr>
        <p:txBody>
          <a:bodyPr/>
          <a:lstStyle/>
          <a:p>
            <a:pPr algn="ctr"/>
            <a:r>
              <a:rPr lang="en-US" dirty="0"/>
              <a:t>Pelvic Floor Physical Therapy (PFPT)</a:t>
            </a:r>
          </a:p>
        </p:txBody>
      </p:sp>
      <p:sp>
        <p:nvSpPr>
          <p:cNvPr id="3" name="Content Placeholder 2">
            <a:extLst>
              <a:ext uri="{FF2B5EF4-FFF2-40B4-BE49-F238E27FC236}">
                <a16:creationId xmlns:a16="http://schemas.microsoft.com/office/drawing/2014/main" id="{0952A809-DB5C-244B-9F12-9C4D21BE90D0}"/>
              </a:ext>
            </a:extLst>
          </p:cNvPr>
          <p:cNvSpPr>
            <a:spLocks noGrp="1"/>
          </p:cNvSpPr>
          <p:nvPr>
            <p:ph idx="1"/>
          </p:nvPr>
        </p:nvSpPr>
        <p:spPr>
          <a:xfrm>
            <a:off x="533400" y="1406951"/>
            <a:ext cx="7886700" cy="4351338"/>
          </a:xfrm>
        </p:spPr>
        <p:txBody>
          <a:bodyPr/>
          <a:lstStyle/>
          <a:p>
            <a:r>
              <a:rPr lang="en-US" dirty="0"/>
              <a:t>May incorporate Pelvic muscle strengthening, relaxation and coordination</a:t>
            </a:r>
          </a:p>
          <a:p>
            <a:r>
              <a:rPr lang="en-US" dirty="0"/>
              <a:t>May involve manual therapy, biofeedback, behavioral education and home exercise programs</a:t>
            </a:r>
          </a:p>
          <a:p>
            <a:r>
              <a:rPr lang="en-US" dirty="0"/>
              <a:t>Pelvic Organ Prolapse Physiotherapy trial </a:t>
            </a:r>
            <a:r>
              <a:rPr lang="en-US" baseline="30000" dirty="0"/>
              <a:t>1</a:t>
            </a:r>
            <a:endParaRPr lang="en-US" sz="2000" baseline="30000" dirty="0"/>
          </a:p>
          <a:p>
            <a:pPr lvl="1"/>
            <a:r>
              <a:rPr lang="en-US" dirty="0"/>
              <a:t>Multicenter RCT at 23 centers</a:t>
            </a:r>
          </a:p>
          <a:p>
            <a:pPr lvl="1"/>
            <a:r>
              <a:rPr lang="en-US" dirty="0"/>
              <a:t>Symptomatic Stage I, II or II Prolapse randomized to PFPT vs lifestyle advise on pamphlets</a:t>
            </a:r>
          </a:p>
          <a:p>
            <a:pPr lvl="1"/>
            <a:r>
              <a:rPr lang="en-US" dirty="0"/>
              <a:t>Women in PFPT group had significant reduction in POP symptom scores 1-year out</a:t>
            </a:r>
          </a:p>
          <a:p>
            <a:pPr lvl="1"/>
            <a:r>
              <a:rPr lang="en-US" dirty="0"/>
              <a:t>More women in control group received further treatment with in 1-year</a:t>
            </a:r>
          </a:p>
          <a:p>
            <a:r>
              <a:rPr lang="en-US" dirty="0"/>
              <a:t>Meta Analysis of 13 RCTs </a:t>
            </a:r>
            <a:r>
              <a:rPr lang="en-US" sz="1600" baseline="30000" dirty="0"/>
              <a:t>2</a:t>
            </a:r>
          </a:p>
          <a:p>
            <a:pPr lvl="1"/>
            <a:r>
              <a:rPr lang="en-US" dirty="0"/>
              <a:t>Greater improvement in objective POP stage (risk ratio of 1.7) with PFPT</a:t>
            </a:r>
          </a:p>
          <a:p>
            <a:pPr lvl="1"/>
            <a:r>
              <a:rPr lang="en-US" dirty="0"/>
              <a:t>More women with PFPT reported improvement of POP symptoms (risk ratio of 5.48)</a:t>
            </a:r>
          </a:p>
          <a:p>
            <a:pPr lvl="1"/>
            <a:endParaRPr lang="en-US" dirty="0"/>
          </a:p>
        </p:txBody>
      </p:sp>
      <p:sp>
        <p:nvSpPr>
          <p:cNvPr id="4" name="TextBox 3">
            <a:extLst>
              <a:ext uri="{FF2B5EF4-FFF2-40B4-BE49-F238E27FC236}">
                <a16:creationId xmlns:a16="http://schemas.microsoft.com/office/drawing/2014/main" id="{3E9F2954-A38D-C24C-B82C-6948C739BBDF}"/>
              </a:ext>
            </a:extLst>
          </p:cNvPr>
          <p:cNvSpPr txBox="1"/>
          <p:nvPr/>
        </p:nvSpPr>
        <p:spPr>
          <a:xfrm>
            <a:off x="0" y="5742881"/>
            <a:ext cx="6781800" cy="1200329"/>
          </a:xfrm>
          <a:prstGeom prst="rect">
            <a:avLst/>
          </a:prstGeom>
          <a:noFill/>
        </p:spPr>
        <p:txBody>
          <a:bodyPr wrap="square" rtlCol="0">
            <a:spAutoFit/>
          </a:bodyPr>
          <a:lstStyle/>
          <a:p>
            <a:pPr marL="228600" indent="-228600">
              <a:buAutoNum type="arabicPeriod"/>
            </a:pPr>
            <a:r>
              <a:rPr lang="en-US" sz="1200" dirty="0"/>
              <a:t>Hagen S et al. </a:t>
            </a:r>
            <a:r>
              <a:rPr lang="en-US" sz="1200" dirty="0" err="1"/>
              <a:t>Individualised</a:t>
            </a:r>
            <a:r>
              <a:rPr lang="en-US" sz="1200" dirty="0"/>
              <a:t> pelvic floor muscle training in women with pelvic organ prolapse (POPPY): a </a:t>
            </a:r>
            <a:r>
              <a:rPr lang="en-US" sz="1200" dirty="0" err="1"/>
              <a:t>multicentre</a:t>
            </a:r>
            <a:r>
              <a:rPr lang="en-US" sz="1200" dirty="0"/>
              <a:t> </a:t>
            </a:r>
            <a:r>
              <a:rPr lang="en-US" sz="1200" dirty="0" err="1"/>
              <a:t>randomised</a:t>
            </a:r>
            <a:r>
              <a:rPr lang="en-US" sz="1200" dirty="0"/>
              <a:t> controlled trial. </a:t>
            </a:r>
            <a:r>
              <a:rPr lang="en-US" sz="1200" i="1" dirty="0"/>
              <a:t>Lancet</a:t>
            </a:r>
            <a:r>
              <a:rPr lang="en-US" sz="1200" dirty="0"/>
              <a:t> 2014;</a:t>
            </a:r>
          </a:p>
          <a:p>
            <a:pPr marL="228600" indent="-228600">
              <a:buAutoNum type="arabicPeriod"/>
            </a:pPr>
            <a:r>
              <a:rPr lang="en-US" sz="1200" dirty="0"/>
              <a:t>Li C et al. The efficacy of pelvic floor muscle training for pelvic organ prolapse: a systematic review and meta-analysis. </a:t>
            </a:r>
            <a:r>
              <a:rPr lang="en-US" sz="1200" i="1" dirty="0"/>
              <a:t>Int </a:t>
            </a:r>
            <a:r>
              <a:rPr lang="en-US" sz="1200" i="1" dirty="0" err="1"/>
              <a:t>Urogynecol</a:t>
            </a:r>
            <a:r>
              <a:rPr lang="en-US" sz="1200" i="1" dirty="0"/>
              <a:t> J</a:t>
            </a:r>
            <a:r>
              <a:rPr lang="en-US" sz="1200" dirty="0"/>
              <a:t> 2016</a:t>
            </a:r>
          </a:p>
          <a:p>
            <a:pPr marL="228600" indent="-228600">
              <a:buAutoNum type="arabicPeriod"/>
            </a:pPr>
            <a:r>
              <a:rPr lang="en-US" sz="1200" dirty="0"/>
              <a:t>Dumoulin C et al. Conservative management for female urinary incontinence and pelvic organ prolapse review 2013: summary of the 5th International Consultation on Incontinence. </a:t>
            </a:r>
            <a:r>
              <a:rPr lang="en-US" sz="1200" i="1" dirty="0" err="1"/>
              <a:t>Neurourol</a:t>
            </a:r>
            <a:r>
              <a:rPr lang="en-US" sz="1200" i="1" dirty="0"/>
              <a:t> </a:t>
            </a:r>
            <a:r>
              <a:rPr lang="en-US" sz="1200" i="1" dirty="0" err="1"/>
              <a:t>Urodyn</a:t>
            </a:r>
            <a:r>
              <a:rPr lang="en-US" sz="1200" dirty="0"/>
              <a:t> 2016</a:t>
            </a:r>
          </a:p>
        </p:txBody>
      </p:sp>
      <p:sp>
        <p:nvSpPr>
          <p:cNvPr id="5" name="TextBox 4">
            <a:extLst>
              <a:ext uri="{FF2B5EF4-FFF2-40B4-BE49-F238E27FC236}">
                <a16:creationId xmlns:a16="http://schemas.microsoft.com/office/drawing/2014/main" id="{0A1689A8-22AC-404C-843E-5AA5B1B34A7E}"/>
              </a:ext>
            </a:extLst>
          </p:cNvPr>
          <p:cNvSpPr txBox="1"/>
          <p:nvPr/>
        </p:nvSpPr>
        <p:spPr>
          <a:xfrm>
            <a:off x="838200" y="4804718"/>
            <a:ext cx="6629400" cy="646331"/>
          </a:xfrm>
          <a:prstGeom prst="rect">
            <a:avLst/>
          </a:prstGeom>
          <a:noFill/>
        </p:spPr>
        <p:txBody>
          <a:bodyPr wrap="square" rtlCol="0">
            <a:spAutoFit/>
          </a:bodyPr>
          <a:lstStyle/>
          <a:p>
            <a:pPr algn="ctr"/>
            <a:r>
              <a:rPr lang="en-US" b="1" i="1" dirty="0"/>
              <a:t>2013 International Consultation on Incontinence: Level I evidence to recommend PFPT for POP </a:t>
            </a:r>
            <a:r>
              <a:rPr lang="en-US" sz="1600" baseline="30000" dirty="0"/>
              <a:t>3</a:t>
            </a:r>
            <a:endParaRPr lang="en-US" baseline="30000" dirty="0"/>
          </a:p>
        </p:txBody>
      </p:sp>
    </p:spTree>
    <p:extLst>
      <p:ext uri="{BB962C8B-B14F-4D97-AF65-F5344CB8AC3E}">
        <p14:creationId xmlns:p14="http://schemas.microsoft.com/office/powerpoint/2010/main" val="2154902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5036D-76B0-C544-BB09-DB3B6E019097}"/>
              </a:ext>
            </a:extLst>
          </p:cNvPr>
          <p:cNvSpPr>
            <a:spLocks noGrp="1"/>
          </p:cNvSpPr>
          <p:nvPr>
            <p:ph type="title"/>
          </p:nvPr>
        </p:nvSpPr>
        <p:spPr/>
        <p:txBody>
          <a:bodyPr/>
          <a:lstStyle/>
          <a:p>
            <a:pPr algn="ctr"/>
            <a:r>
              <a:rPr lang="en-US" altLang="en-US" dirty="0">
                <a:solidFill>
                  <a:srgbClr val="7E0103"/>
                </a:solidFill>
                <a:ea typeface="ＭＳ Ｐゴシック" pitchFamily="34" charset="-128"/>
              </a:rPr>
              <a:t>Types of Native Tissue Vaginal Apical Repairs</a:t>
            </a:r>
            <a:endParaRPr lang="en-US" dirty="0">
              <a:solidFill>
                <a:srgbClr val="7E0103"/>
              </a:solidFill>
            </a:endParaRPr>
          </a:p>
        </p:txBody>
      </p:sp>
      <p:sp>
        <p:nvSpPr>
          <p:cNvPr id="3" name="Content Placeholder 2"/>
          <p:cNvSpPr>
            <a:spLocks noGrp="1"/>
          </p:cNvSpPr>
          <p:nvPr>
            <p:ph idx="1"/>
          </p:nvPr>
        </p:nvSpPr>
        <p:spPr/>
        <p:txBody>
          <a:bodyPr>
            <a:noAutofit/>
          </a:bodyPr>
          <a:lstStyle/>
          <a:p>
            <a:pPr eaLnBrk="1" hangingPunct="1">
              <a:defRPr/>
            </a:pPr>
            <a:r>
              <a:rPr lang="en-US" sz="2800" dirty="0">
                <a:effectLst/>
                <a:latin typeface="Arial" charset="0"/>
                <a:ea typeface="ＭＳ Ｐゴシック" charset="-128"/>
              </a:rPr>
              <a:t>Uterosacral Ligament Suspension</a:t>
            </a:r>
          </a:p>
          <a:p>
            <a:pPr lvl="2">
              <a:defRPr/>
            </a:pPr>
            <a:r>
              <a:rPr lang="en-US" sz="2400" dirty="0">
                <a:effectLst/>
                <a:latin typeface="Arial" charset="0"/>
                <a:ea typeface="ＭＳ Ｐゴシック" charset="-128"/>
              </a:rPr>
              <a:t>High</a:t>
            </a:r>
          </a:p>
          <a:p>
            <a:pPr lvl="2">
              <a:defRPr/>
            </a:pPr>
            <a:r>
              <a:rPr lang="en-US" sz="2400" dirty="0">
                <a:effectLst/>
                <a:latin typeface="Arial" charset="0"/>
                <a:ea typeface="ＭＳ Ｐゴシック" charset="-128"/>
              </a:rPr>
              <a:t>Low (McCall and modifications)</a:t>
            </a:r>
          </a:p>
          <a:p>
            <a:pPr lvl="2">
              <a:defRPr/>
            </a:pPr>
            <a:endParaRPr lang="en-US" dirty="0">
              <a:effectLst/>
              <a:latin typeface="Arial" charset="0"/>
              <a:ea typeface="ＭＳ Ｐゴシック" charset="-128"/>
            </a:endParaRPr>
          </a:p>
          <a:p>
            <a:pPr>
              <a:defRPr/>
            </a:pPr>
            <a:r>
              <a:rPr lang="en-US" sz="2800" dirty="0">
                <a:solidFill>
                  <a:schemeClr val="tx1"/>
                </a:solidFill>
                <a:latin typeface="Arial" charset="0"/>
                <a:ea typeface="ＭＳ Ｐゴシック" charset="-128"/>
              </a:rPr>
              <a:t>Sacrospinous Ligament Suspension</a:t>
            </a:r>
          </a:p>
          <a:p>
            <a:pPr lvl="1">
              <a:defRPr/>
            </a:pPr>
            <a:r>
              <a:rPr lang="en-US" sz="2400" dirty="0">
                <a:latin typeface="Arial" charset="0"/>
                <a:ea typeface="ＭＳ Ｐゴシック" charset="-128"/>
              </a:rPr>
              <a:t>Posterior</a:t>
            </a:r>
          </a:p>
          <a:p>
            <a:pPr lvl="1">
              <a:defRPr/>
            </a:pPr>
            <a:r>
              <a:rPr lang="en-US" sz="2400" dirty="0">
                <a:latin typeface="Arial" charset="0"/>
                <a:ea typeface="ＭＳ Ｐゴシック" charset="-128"/>
              </a:rPr>
              <a:t>Apical-Michigan 4-corner</a:t>
            </a:r>
          </a:p>
          <a:p>
            <a:pPr marL="0" indent="0" eaLnBrk="1" hangingPunct="1">
              <a:buNone/>
              <a:defRPr/>
            </a:pPr>
            <a:endParaRPr lang="en-US" sz="2800" dirty="0">
              <a:effectLst/>
              <a:latin typeface="Arial" charset="0"/>
              <a:ea typeface="ＭＳ Ｐゴシック" charset="-128"/>
            </a:endParaRPr>
          </a:p>
          <a:p>
            <a:pPr eaLnBrk="1" hangingPunct="1">
              <a:defRPr/>
            </a:pPr>
            <a:r>
              <a:rPr lang="en-US" sz="2800" dirty="0">
                <a:effectLst/>
                <a:latin typeface="Arial" charset="0"/>
                <a:ea typeface="ＭＳ Ｐゴシック" charset="-128"/>
              </a:rPr>
              <a:t>Obliterative procedures</a:t>
            </a:r>
          </a:p>
          <a:p>
            <a:pPr lvl="1">
              <a:defRPr/>
            </a:pPr>
            <a:r>
              <a:rPr lang="en-US" sz="2400" dirty="0" err="1">
                <a:latin typeface="Arial" charset="0"/>
                <a:ea typeface="ＭＳ Ｐゴシック" charset="-128"/>
              </a:rPr>
              <a:t>Colpocleisis</a:t>
            </a:r>
            <a:endParaRPr lang="en-US" sz="2400" dirty="0">
              <a:effectLst/>
              <a:latin typeface="Arial" charset="0"/>
              <a:ea typeface="ＭＳ Ｐゴシック" charset="-128"/>
            </a:endParaRPr>
          </a:p>
          <a:p>
            <a:pPr eaLnBrk="1" hangingPunct="1">
              <a:defRPr/>
            </a:pPr>
            <a:endParaRPr lang="en-US" dirty="0">
              <a:effectLst>
                <a:outerShdw blurRad="38100" dist="38100" dir="2700000" algn="tl">
                  <a:srgbClr val="1F497D"/>
                </a:outerShdw>
              </a:effectLst>
              <a:latin typeface="Arial" charset="0"/>
              <a:ea typeface="ＭＳ Ｐゴシック" charset="-128"/>
            </a:endParaRPr>
          </a:p>
        </p:txBody>
      </p:sp>
    </p:spTree>
    <p:extLst>
      <p:ext uri="{BB962C8B-B14F-4D97-AF65-F5344CB8AC3E}">
        <p14:creationId xmlns:p14="http://schemas.microsoft.com/office/powerpoint/2010/main" val="3219781685"/>
      </p:ext>
    </p:extLst>
  </p:cSld>
  <p:clrMapOvr>
    <a:masterClrMapping/>
  </p:clrMapOvr>
</p:sld>
</file>

<file path=ppt/theme/theme1.xml><?xml version="1.0" encoding="utf-8"?>
<a:theme xmlns:a="http://schemas.openxmlformats.org/drawingml/2006/main" name="Maroon Daisy Ins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370A60FF-F66D-D742-8BA8-6111F47267D2}" vid="{1729C557-1A1E-2B4C-A743-ECBDC9676DF3}"/>
    </a:ext>
  </a:extLst>
</a:theme>
</file>

<file path=ppt/theme/theme2.xml><?xml version="1.0" encoding="utf-8"?>
<a:theme xmlns:a="http://schemas.openxmlformats.org/drawingml/2006/main" name="Maroon Daisy Centered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370A60FF-F66D-D742-8BA8-6111F47267D2}" vid="{C645F9B3-BEAF-0341-9846-6F8329117C4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UMN Pediatric Department GR 2021</Template>
  <TotalTime>9082</TotalTime>
  <Words>2596</Words>
  <Application>Microsoft Macintosh PowerPoint</Application>
  <PresentationFormat>On-screen Show (4:3)</PresentationFormat>
  <Paragraphs>332</Paragraphs>
  <Slides>29</Slides>
  <Notes>23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29</vt:i4>
      </vt:variant>
    </vt:vector>
  </HeadingPairs>
  <TitlesOfParts>
    <vt:vector size="34" baseType="lpstr">
      <vt:lpstr>Arial</vt:lpstr>
      <vt:lpstr>Calibri</vt:lpstr>
      <vt:lpstr>Century Gothic</vt:lpstr>
      <vt:lpstr>Maroon Daisy Inside</vt:lpstr>
      <vt:lpstr>Maroon Daisy Centered Theme</vt:lpstr>
      <vt:lpstr>Updates on the  Management of Pelvic Organ Prolapse</vt:lpstr>
      <vt:lpstr>Disclosure</vt:lpstr>
      <vt:lpstr>PowerPoint Presentation</vt:lpstr>
      <vt:lpstr>PowerPoint Presentation</vt:lpstr>
      <vt:lpstr>Treatment Choices for Pelvic Organ Prolapse </vt:lpstr>
      <vt:lpstr>Indication for Pessary</vt:lpstr>
      <vt:lpstr>Relative Contraindication for Pessary</vt:lpstr>
      <vt:lpstr>Pelvic Floor Physical Therapy (PFPT)</vt:lpstr>
      <vt:lpstr>Types of Native Tissue Vaginal Apical Repairs</vt:lpstr>
      <vt:lpstr>Vaginal Non-Mesh  Uterosacral ligament suspension</vt:lpstr>
      <vt:lpstr>Sacrospinous Ligament Fixation</vt:lpstr>
      <vt:lpstr>Sacrocolpopexy</vt:lpstr>
      <vt:lpstr>Colpocleisis (Obliterative Procedure)</vt:lpstr>
      <vt:lpstr>Surgical outcomes: Vaginal vs Open Abdominal SCP</vt:lpstr>
      <vt:lpstr>Vaginal vs. Abdominal</vt:lpstr>
      <vt:lpstr>Mekelle Data 2018</vt:lpstr>
      <vt:lpstr>Laparascopic SCP vs Open</vt:lpstr>
      <vt:lpstr>Abdominal sacrohysteropexy  vs  Hysterectomy with sacrocolpopexy</vt:lpstr>
      <vt:lpstr>Does Sacrocolpopexy address posterior compartment?</vt:lpstr>
      <vt:lpstr>Sacrocolpopexy and Mesh Complications</vt:lpstr>
      <vt:lpstr>Mesh vs autologous fascia in Sacrocolpopexy</vt:lpstr>
      <vt:lpstr>Colpocleisis Outcome</vt:lpstr>
      <vt:lpstr>PowerPoint Presentation</vt:lpstr>
      <vt:lpstr>Sacrospinous hysteropexy vs. High USLS</vt:lpstr>
      <vt:lpstr>Adverse Events</vt:lpstr>
      <vt:lpstr>Sacrospinous Ligament suspension :  Hysteropexy vs hysterectomy</vt:lpstr>
      <vt:lpstr>Should be remove the uterus?</vt:lpstr>
      <vt:lpstr> Who should have hysterectomy? </vt:lpstr>
      <vt:lpstr>Do we remove the cervix with Sacrocolpopexy?</vt:lpstr>
    </vt:vector>
  </TitlesOfParts>
  <Company>OHSU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Sacral Colpopexy  for Advanced Pelvic Organ Prolapse</dc:title>
  <dc:creator>Rahel Nardos</dc:creator>
  <cp:lastModifiedBy>rahel nardos</cp:lastModifiedBy>
  <cp:revision>52</cp:revision>
  <dcterms:created xsi:type="dcterms:W3CDTF">2015-05-11T21:13:22Z</dcterms:created>
  <dcterms:modified xsi:type="dcterms:W3CDTF">2021-02-02T21:29:31Z</dcterms:modified>
</cp:coreProperties>
</file>